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53"/>
  </p:notesMasterIdLst>
  <p:handoutMasterIdLst>
    <p:handoutMasterId r:id="rId54"/>
  </p:handoutMasterIdLst>
  <p:sldIdLst>
    <p:sldId id="500" r:id="rId3"/>
    <p:sldId id="786" r:id="rId4"/>
    <p:sldId id="541" r:id="rId5"/>
    <p:sldId id="790" r:id="rId6"/>
    <p:sldId id="736" r:id="rId7"/>
    <p:sldId id="737" r:id="rId8"/>
    <p:sldId id="738" r:id="rId9"/>
    <p:sldId id="740" r:id="rId10"/>
    <p:sldId id="780" r:id="rId11"/>
    <p:sldId id="781" r:id="rId12"/>
    <p:sldId id="716" r:id="rId13"/>
    <p:sldId id="749" r:id="rId14"/>
    <p:sldId id="750" r:id="rId15"/>
    <p:sldId id="751" r:id="rId16"/>
    <p:sldId id="782" r:id="rId17"/>
    <p:sldId id="752" r:id="rId18"/>
    <p:sldId id="753" r:id="rId19"/>
    <p:sldId id="754" r:id="rId20"/>
    <p:sldId id="755" r:id="rId21"/>
    <p:sldId id="719" r:id="rId22"/>
    <p:sldId id="756" r:id="rId23"/>
    <p:sldId id="758" r:id="rId24"/>
    <p:sldId id="760" r:id="rId25"/>
    <p:sldId id="761" r:id="rId26"/>
    <p:sldId id="742" r:id="rId27"/>
    <p:sldId id="743" r:id="rId28"/>
    <p:sldId id="744" r:id="rId29"/>
    <p:sldId id="745" r:id="rId30"/>
    <p:sldId id="777" r:id="rId31"/>
    <p:sldId id="746" r:id="rId32"/>
    <p:sldId id="747" r:id="rId33"/>
    <p:sldId id="748" r:id="rId34"/>
    <p:sldId id="762" r:id="rId35"/>
    <p:sldId id="763" r:id="rId36"/>
    <p:sldId id="764" r:id="rId37"/>
    <p:sldId id="765" r:id="rId38"/>
    <p:sldId id="766" r:id="rId39"/>
    <p:sldId id="767" r:id="rId40"/>
    <p:sldId id="783" r:id="rId41"/>
    <p:sldId id="784" r:id="rId42"/>
    <p:sldId id="785" r:id="rId43"/>
    <p:sldId id="723" r:id="rId44"/>
    <p:sldId id="769" r:id="rId45"/>
    <p:sldId id="770" r:id="rId46"/>
    <p:sldId id="771" r:id="rId47"/>
    <p:sldId id="775" r:id="rId48"/>
    <p:sldId id="787" r:id="rId49"/>
    <p:sldId id="788" r:id="rId50"/>
    <p:sldId id="789" r:id="rId51"/>
    <p:sldId id="681" r:id="rId5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E67A4"/>
    <a:srgbClr val="C0C0C4"/>
    <a:srgbClr val="678DC5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0" autoAdjust="0"/>
    <p:restoredTop sz="72986" autoAdjust="0"/>
  </p:normalViewPr>
  <p:slideViewPr>
    <p:cSldViewPr snapToGrid="0">
      <p:cViewPr>
        <p:scale>
          <a:sx n="75" d="100"/>
          <a:sy n="75" d="100"/>
        </p:scale>
        <p:origin x="-2514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05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7.xml"/><Relationship Id="rId18" Type="http://schemas.openxmlformats.org/officeDocument/2006/relationships/slide" Target="slides/slide22.xml"/><Relationship Id="rId26" Type="http://schemas.openxmlformats.org/officeDocument/2006/relationships/slide" Target="slides/slide30.xml"/><Relationship Id="rId39" Type="http://schemas.openxmlformats.org/officeDocument/2006/relationships/slide" Target="slides/slide43.xml"/><Relationship Id="rId21" Type="http://schemas.openxmlformats.org/officeDocument/2006/relationships/slide" Target="slides/slide25.xml"/><Relationship Id="rId34" Type="http://schemas.openxmlformats.org/officeDocument/2006/relationships/slide" Target="slides/slide38.xml"/><Relationship Id="rId42" Type="http://schemas.openxmlformats.org/officeDocument/2006/relationships/slide" Target="slides/slide46.xml"/><Relationship Id="rId7" Type="http://schemas.openxmlformats.org/officeDocument/2006/relationships/slide" Target="slides/slide11.xml"/><Relationship Id="rId2" Type="http://schemas.openxmlformats.org/officeDocument/2006/relationships/slide" Target="slides/slide6.xml"/><Relationship Id="rId16" Type="http://schemas.openxmlformats.org/officeDocument/2006/relationships/slide" Target="slides/slide20.xml"/><Relationship Id="rId29" Type="http://schemas.openxmlformats.org/officeDocument/2006/relationships/slide" Target="slides/slide33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24" Type="http://schemas.openxmlformats.org/officeDocument/2006/relationships/slide" Target="slides/slide28.xml"/><Relationship Id="rId32" Type="http://schemas.openxmlformats.org/officeDocument/2006/relationships/slide" Target="slides/slide36.xml"/><Relationship Id="rId37" Type="http://schemas.openxmlformats.org/officeDocument/2006/relationships/slide" Target="slides/slide41.xml"/><Relationship Id="rId40" Type="http://schemas.openxmlformats.org/officeDocument/2006/relationships/slide" Target="slides/slide44.xml"/><Relationship Id="rId45" Type="http://schemas.openxmlformats.org/officeDocument/2006/relationships/slide" Target="slides/slide49.xml"/><Relationship Id="rId5" Type="http://schemas.openxmlformats.org/officeDocument/2006/relationships/slide" Target="slides/slide9.xml"/><Relationship Id="rId15" Type="http://schemas.openxmlformats.org/officeDocument/2006/relationships/slide" Target="slides/slide19.xml"/><Relationship Id="rId23" Type="http://schemas.openxmlformats.org/officeDocument/2006/relationships/slide" Target="slides/slide27.xml"/><Relationship Id="rId28" Type="http://schemas.openxmlformats.org/officeDocument/2006/relationships/slide" Target="slides/slide32.xml"/><Relationship Id="rId36" Type="http://schemas.openxmlformats.org/officeDocument/2006/relationships/slide" Target="slides/slide40.xml"/><Relationship Id="rId10" Type="http://schemas.openxmlformats.org/officeDocument/2006/relationships/slide" Target="slides/slide14.xml"/><Relationship Id="rId19" Type="http://schemas.openxmlformats.org/officeDocument/2006/relationships/slide" Target="slides/slide23.xml"/><Relationship Id="rId31" Type="http://schemas.openxmlformats.org/officeDocument/2006/relationships/slide" Target="slides/slide35.xml"/><Relationship Id="rId44" Type="http://schemas.openxmlformats.org/officeDocument/2006/relationships/slide" Target="slides/slide48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18.xml"/><Relationship Id="rId22" Type="http://schemas.openxmlformats.org/officeDocument/2006/relationships/slide" Target="slides/slide26.xml"/><Relationship Id="rId27" Type="http://schemas.openxmlformats.org/officeDocument/2006/relationships/slide" Target="slides/slide31.xml"/><Relationship Id="rId30" Type="http://schemas.openxmlformats.org/officeDocument/2006/relationships/slide" Target="slides/slide34.xml"/><Relationship Id="rId35" Type="http://schemas.openxmlformats.org/officeDocument/2006/relationships/slide" Target="slides/slide39.xml"/><Relationship Id="rId43" Type="http://schemas.openxmlformats.org/officeDocument/2006/relationships/slide" Target="slides/slide47.xml"/><Relationship Id="rId8" Type="http://schemas.openxmlformats.org/officeDocument/2006/relationships/slide" Target="slides/slide12.xml"/><Relationship Id="rId3" Type="http://schemas.openxmlformats.org/officeDocument/2006/relationships/slide" Target="slides/slide7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5" Type="http://schemas.openxmlformats.org/officeDocument/2006/relationships/slide" Target="slides/slide29.xml"/><Relationship Id="rId33" Type="http://schemas.openxmlformats.org/officeDocument/2006/relationships/slide" Target="slides/slide37.xml"/><Relationship Id="rId38" Type="http://schemas.openxmlformats.org/officeDocument/2006/relationships/slide" Target="slides/slide42.xml"/><Relationship Id="rId20" Type="http://schemas.openxmlformats.org/officeDocument/2006/relationships/slide" Target="slides/slide24.xml"/><Relationship Id="rId41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5">
              <a:lnSpc>
                <a:spcPct val="100000"/>
              </a:lnSpc>
              <a:buNone/>
              <a:tabLst>
                <a:tab pos="2387600" algn="l"/>
                <a:tab pos="4830763" algn="l"/>
              </a:tabLst>
            </a:pPr>
            <a:r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t>© 2006, Cisco Systems, Inc. Todos los derechos reservados.</a:t>
            </a:r>
          </a:p>
          <a:p>
            <a:pPr algn="l" defTabSz="611185">
              <a:lnSpc>
                <a:spcPct val="100000"/>
              </a:lnSpc>
              <a:buNone/>
              <a:tabLst>
                <a:tab pos="2387600" algn="l"/>
                <a:tab pos="4830763" algn="l"/>
              </a:tabLst>
            </a:pPr>
            <a:r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44">
              <a:lnSpc>
                <a:spcPct val="100000"/>
              </a:lnSpc>
              <a:buNone/>
            </a:pPr>
            <a:fld id="{22244E67-557B-7741-B9F5-F61AA18495DF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pPr algn="r" defTabSz="903244">
                <a:lnSpc>
                  <a:spcPct val="100000"/>
                </a:lnSpc>
                <a:buNone/>
              </a:pPr>
              <a:t>‹Nº›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374836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67" tIns="50185" rIns="95667" bIns="50185">
            <a:spAutoFit/>
          </a:bodyPr>
          <a:lstStyle/>
          <a:p>
            <a:pPr algn="l" defTabSz="611185">
              <a:lnSpc>
                <a:spcPct val="100000"/>
              </a:lnSpc>
              <a:buNone/>
              <a:tabLst>
                <a:tab pos="2387600" algn="l"/>
                <a:tab pos="4830763" algn="l"/>
              </a:tabLst>
            </a:pPr>
            <a:r>
              <a:rPr lang="es-ES" sz="800" b="0" i="0" noProof="0" smtClean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t>© 2006, Cisco Systems, Inc. Todos los derechos reservados.</a:t>
            </a:r>
          </a:p>
          <a:p>
            <a:pPr algn="l" defTabSz="611185">
              <a:lnSpc>
                <a:spcPct val="100000"/>
              </a:lnSpc>
              <a:buNone/>
              <a:tabLst>
                <a:tab pos="2387600" algn="l"/>
                <a:tab pos="4830763" algn="l"/>
              </a:tabLst>
            </a:pPr>
            <a:r>
              <a:rPr lang="es-ES" sz="800" b="0" i="0" noProof="0" smtClean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t>Presentation_ID.scr</a:t>
            </a:r>
            <a:endParaRPr lang="es-ES" sz="800" b="0" i="0" noProof="0">
              <a:solidFill>
                <a:schemeClr val="tx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CD9030C1-C977-B14B-8EB7-BA2B30FCDB63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buNone/>
            </a:pPr>
            <a:r>
              <a:rPr lang="es-ES" sz="1200" b="1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Programa de Cisco Networking Academy</a:t>
            </a:r>
          </a:p>
          <a:p>
            <a:pPr marL="112746" indent="-112746" algn="l" defTabSz="1020745">
              <a:buNone/>
            </a:pPr>
            <a:r>
              <a:rPr lang="es-ES" sz="1200" b="1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Introducción a redes</a:t>
            </a:r>
            <a:endParaRPr lang="es-ES" b="1" noProof="1" smtClean="0"/>
          </a:p>
          <a:p>
            <a:pPr marL="112746" indent="-112746" algn="l" defTabSz="1020745">
              <a:buNone/>
            </a:pPr>
            <a:r>
              <a:rPr lang="es-ES" sz="1300" b="1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Capítulo 1: Exploración de la red</a:t>
            </a:r>
            <a:endParaRPr lang="es-ES" b="1" noProof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6960854F-6099-C645-9633-B44CFEAB8F51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10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1.1.2.4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9B7DDF54-6F0F-7949-9A6F-AE3E2DFFAA6B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11</a:t>
            </a:fld>
            <a:endParaRPr lang="en-US" sz="8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1.2.1.1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6C92755B-29FD-8743-9094-C0E3A734D22E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12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1.2.1.2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4EE133E6-1A71-3948-B0E1-530C95DEAFDE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13</a:t>
            </a:fld>
            <a:endParaRPr lang="en-US" sz="8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1.2.1.3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B0AE87D6-DF4D-4E45-B583-CE3BFF4036EF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14</a:t>
            </a:fld>
            <a:endParaRPr lang="en-US" sz="8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1.2.1.4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2BC8A3B6-0674-F44D-BA38-03FA95C9519C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15</a:t>
            </a:fld>
            <a:endParaRPr lang="en-US" sz="8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1.2.1.5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2BC8A3B6-0674-F44D-BA38-03FA95C9519C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16</a:t>
            </a:fld>
            <a:endParaRPr lang="en-US" sz="8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1.2.1.6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E2AE2FE9-10CC-EB44-99B8-71A84018A103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17</a:t>
            </a:fld>
            <a:endParaRPr lang="en-US" sz="8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1.2.2.1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00916A83-5D55-324C-976E-4F8A0E9519DD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18</a:t>
            </a:fld>
            <a:endParaRPr lang="en-US" sz="8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1.2.2.2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25C93694-71FA-C543-B9DA-1895F89A102F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19</a:t>
            </a:fld>
            <a:endParaRPr lang="en-US" sz="8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1.2.2.3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7C839C26-801B-42B6-A101-60F37FE2B0A8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pPr algn="r">
                <a:buNone/>
              </a:pPr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DC92B9A9-1796-DD47-8939-467BF5375E8D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20</a:t>
            </a:fld>
            <a:endParaRPr lang="en-US" sz="8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Secciones 1.2.3 y 1.2.3.1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7C9E4595-2766-1F4A-827A-E14A6DB7BA41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21</a:t>
            </a:fld>
            <a:endParaRPr lang="en-US" sz="8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1.2.3.2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E5EC51E8-F2D7-1347-850C-A93F9F2E0137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22</a:t>
            </a:fld>
            <a:endParaRPr lang="en-US" sz="8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1.2.4.1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531F6F61-D3AB-584B-9A25-1840AFE9EBEA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23</a:t>
            </a:fld>
            <a:endParaRPr lang="en-US" sz="8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1.2.4.2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35D52550-1C6D-E845-B51F-5F8BE6171487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24</a:t>
            </a:fld>
            <a:endParaRPr lang="en-US" sz="8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1.2.4.3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117FB9E6-8694-144F-93D6-FB3ABD0E94A0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25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1.3.1.1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ED993268-E953-2F42-8C5E-336561899F89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26</a:t>
            </a:fld>
            <a:endParaRPr lang="en-US" sz="8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1.3.1.2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7B8A5DA9-7DB1-7248-9C05-61318208F4DE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27</a:t>
            </a:fld>
            <a:endParaRPr lang="en-US" sz="8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1.3.2.1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53927EE6-0587-B643-8AE4-3395E115027B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28</a:t>
            </a:fld>
            <a:endParaRPr lang="en-US" sz="8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1.3.2.2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53927EE6-0587-B643-8AE4-3395E115027B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29</a:t>
            </a:fld>
            <a:endParaRPr lang="en-US" sz="8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1.3.2.3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5C9B772C-9A16-E444-84E4-86EFFD35BFA2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</a:t>
            </a:fld>
            <a:endParaRPr lang="en-US" sz="8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buNone/>
            </a:pPr>
            <a:r>
              <a:rPr lang="es-ES" sz="1200" b="1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Secciones del capítulo 1</a:t>
            </a:r>
            <a:endParaRPr lang="es-ES" sz="1200" b="1" i="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77722882-7E70-6043-B58D-8E593AE71A70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30</a:t>
            </a:fld>
            <a:endParaRPr lang="en-US" sz="8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1.3.2.4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D1A4364D-7D8A-FF42-B132-A95366D63434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31</a:t>
            </a:fld>
            <a:endParaRPr lang="en-US" sz="8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1.3.2.5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126C4740-6176-6B42-AE8B-248565D05237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32</a:t>
            </a:fld>
            <a:endParaRPr lang="en-US" sz="8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1.3.2.6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AE7691EC-BB62-0C4B-A1A0-95FDF2391D96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33</a:t>
            </a:fld>
            <a:endParaRPr lang="en-US" sz="8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1.4.1.1</a:t>
            </a:r>
            <a:endParaRPr lang="es-ES" sz="1200" b="0" i="0" noProof="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53FE1D13-24F9-AD40-B322-F885E4C0385F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34</a:t>
            </a:fld>
            <a:endParaRPr lang="en-US" sz="8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1.4.1.2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1476F820-85C4-F142-B35E-4A6845A574F0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35</a:t>
            </a:fld>
            <a:endParaRPr lang="en-US" sz="8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1.4.1.3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17C2DEEB-8ACC-7644-9010-3929E6BDCA5B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36</a:t>
            </a:fld>
            <a:endParaRPr lang="en-US" sz="8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1.4.1.4</a:t>
            </a:r>
            <a:endParaRPr lang="es-ES" noProof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42355F44-ACAC-7043-A397-8E564A5029A6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37</a:t>
            </a:fld>
            <a:endParaRPr lang="en-US" sz="8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1.4.1.5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30F44EFC-A188-154E-9D01-11C485224BED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38</a:t>
            </a:fld>
            <a:endParaRPr lang="en-US" sz="8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1.4.1.6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30F44EFC-A188-154E-9D01-11C485224BED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39</a:t>
            </a:fld>
            <a:endParaRPr lang="en-US" sz="8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1.4.2.1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5C9B772C-9A16-E444-84E4-86EFFD35BFA2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</a:t>
            </a:fld>
            <a:endParaRPr lang="en-US" sz="8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buNone/>
            </a:pPr>
            <a:r>
              <a:rPr lang="es-ES" sz="1200" b="1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Secciones del capítulo 1</a:t>
            </a:r>
            <a:endParaRPr lang="es-ES" sz="1200" b="1" i="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30F44EFC-A188-154E-9D01-11C485224BED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40</a:t>
            </a:fld>
            <a:endParaRPr lang="en-US" sz="8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1.4.2.2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30F44EFC-A188-154E-9D01-11C485224BED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41</a:t>
            </a:fld>
            <a:endParaRPr lang="en-US" sz="8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1.4.2.3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02C3DC29-09CB-604F-B268-FE26560AF238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42</a:t>
            </a:fld>
            <a:endParaRPr lang="en-US" sz="8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1.4.3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90C64FFB-B6CF-4440-B5EC-60CB07119845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43</a:t>
            </a:fld>
            <a:endParaRPr lang="en-US" sz="8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1.4.3.1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2760EC05-DA1F-874D-947F-5C8F82065C1C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44</a:t>
            </a:fld>
            <a:endParaRPr lang="en-US" sz="8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1.4.3.2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D30F7306-6C16-064C-839B-156BE5B973D9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45</a:t>
            </a:fld>
            <a:endParaRPr lang="en-US" sz="8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1.4.4.1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73C55D1D-B3E8-A64F-957F-FCAFD9CC39AB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46</a:t>
            </a:fld>
            <a:endParaRPr lang="en-US" sz="8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1.4.4.2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0A7AF211-02D4-CA4C-B739-BDD3E82BAC44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47</a:t>
            </a:fld>
            <a:endParaRPr lang="en-US" sz="8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1.5 y 1.5.1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0A7AF211-02D4-CA4C-B739-BDD3E82BAC44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48</a:t>
            </a:fld>
            <a:endParaRPr lang="en-US" sz="8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1.5 y 1.5.1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0A7AF211-02D4-CA4C-B739-BDD3E82BAC44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49</a:t>
            </a:fld>
            <a:endParaRPr lang="en-US" sz="8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1.5 y 1.5.1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0B085E8B-D399-554D-A2F9-428D37D8558B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5</a:t>
            </a:fld>
            <a:endParaRPr lang="en-US" sz="8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Secciones</a:t>
            </a:r>
            <a:r>
              <a:rPr lang="en-US" sz="1200" b="0" i="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1.1.1.1 y 1.1.1.2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CE0E46-7F05-B940-8356-5580BE265E4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D574A9B6-3F6D-3B47-A0D1-43AF6B391162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6</a:t>
            </a:fld>
            <a:endParaRPr lang="en-US" sz="8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1.1.1.3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3997A419-355F-A04A-96E0-21643AF8E9FF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Secciones 1.1.1.4, 1.1.1.5, 1.1.1.6 y 1.1.1.7</a:t>
            </a:r>
            <a:endParaRPr lang="es-ES" sz="1200" b="0" i="0" noProof="1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6960854F-6099-C645-9633-B44CFEAB8F51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8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1.1.2.1</a:t>
            </a:r>
            <a:endParaRPr lang="es-ES" sz="1200" b="0" i="0" noProof="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6960854F-6099-C645-9633-B44CFEAB8F51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9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Secciones 1.1.2.2 y 1.1.2.3</a:t>
            </a:r>
            <a:endParaRPr lang="es-ES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36625" y="6670529"/>
            <a:ext cx="2900575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© 2007 – 2010, Cisco Systems, Inc. Todos los derechos reservados.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7180" y="6670529"/>
            <a:ext cx="1316808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Información pública de Cisco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ITE PC v4.1</a:t>
            </a:r>
          </a:p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Capítulo 1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fld id="{DC7FBAF0-BCF5-8741-945F-3C6763791038}" type="slidenum">
              <a:rPr lang="es-ES" sz="10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pPr algn="r" defTabSz="814365">
                <a:lnSpc>
                  <a:spcPct val="100000"/>
                </a:lnSpc>
                <a:buNone/>
              </a:pPr>
              <a:t>‹Nº›</a:t>
            </a:fld>
            <a:endParaRPr lang="es-ES" sz="1000" noProof="1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s-ES" noProof="1" smtClean="0"/>
              <a:t>Click To Edit Master Title Style</a:t>
            </a:r>
            <a:endParaRPr lang="es-ES" noProof="1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s-ES" noProof="1" smtClean="0"/>
              <a:t>Click to Edit Master Subtitle Style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3429613" y="6670529"/>
            <a:ext cx="2575166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© 2008 Cisco Systems, Inc. Todos los derechos reservados.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268026" y="6670529"/>
            <a:ext cx="1505962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Información confidencial de Cisco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Presentation_ID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fld id="{7F1BC4EF-034A-F647-AA58-B71D58802FDB}" type="slidenum">
              <a:rPr lang="es-ES" sz="10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pPr algn="r" defTabSz="814365">
                <a:lnSpc>
                  <a:spcPct val="100000"/>
                </a:lnSpc>
                <a:buNone/>
              </a:pPr>
              <a:t>‹Nº›</a:t>
            </a:fld>
            <a:endParaRPr lang="es-ES" sz="1000" noProof="1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s-ES" noProof="1" smtClean="0"/>
              <a:t>Click to edit Master title style</a:t>
            </a:r>
            <a:endParaRPr lang="es-ES" noProof="1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s-ES" noProof="1" smtClean="0"/>
              <a:t>Click to edit Master subtitle style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1" smtClean="0"/>
              <a:t>Slide Title</a:t>
            </a:r>
            <a:endParaRPr lang="es-ES" noProof="1"/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4" y="6562725"/>
            <a:ext cx="199933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 anchor="b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ITE PC v4.1</a:t>
            </a:r>
          </a:p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Capítulo 1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fld id="{28856D66-2D7E-BA44-8BF8-F720D8CAD36C}" type="slidenum">
              <a:rPr lang="es-ES" sz="10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pPr algn="r" defTabSz="814365">
                <a:lnSpc>
                  <a:spcPct val="100000"/>
                </a:lnSpc>
                <a:buNone/>
              </a:pPr>
              <a:t>‹Nº›</a:t>
            </a:fld>
            <a:endParaRPr lang="es-ES" sz="1000" noProof="1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1" smtClean="0"/>
              <a:t>Body Text</a:t>
            </a:r>
          </a:p>
          <a:p>
            <a:pPr lvl="1"/>
            <a:r>
              <a:rPr lang="es-ES" noProof="1" smtClean="0"/>
              <a:t>Second Level</a:t>
            </a:r>
          </a:p>
          <a:p>
            <a:pPr lvl="2"/>
            <a:r>
              <a:rPr lang="es-ES" noProof="1" smtClean="0"/>
              <a:t>Third Level</a:t>
            </a:r>
          </a:p>
          <a:p>
            <a:pPr lvl="3"/>
            <a:r>
              <a:rPr lang="es-ES" noProof="1" smtClean="0"/>
              <a:t>Fourth Level</a:t>
            </a:r>
          </a:p>
          <a:p>
            <a:pPr lvl="4"/>
            <a:r>
              <a:rPr lang="es-ES" noProof="1" smtClean="0"/>
              <a:t>Fifth Level</a:t>
            </a:r>
            <a:endParaRPr lang="es-ES" noProof="1"/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336625" y="6670529"/>
            <a:ext cx="2900575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© 2007 – 2010, Cisco Systems, Inc. Todos los derechos reservados.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457180" y="6670529"/>
            <a:ext cx="1316808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Información pública de Cisco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1" smtClean="0"/>
              <a:t>Slide Title</a:t>
            </a:r>
            <a:endParaRPr lang="es-ES" noProof="1"/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Presentation_ID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fld id="{6084AB3D-AE30-934E-B0BC-A74C2CCEE444}" type="slidenum">
              <a:rPr lang="es-ES" sz="10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pPr algn="r" defTabSz="814365">
                <a:lnSpc>
                  <a:spcPct val="100000"/>
                </a:lnSpc>
                <a:buNone/>
              </a:pPr>
              <a:t>‹Nº›</a:t>
            </a:fld>
            <a:endParaRPr lang="es-ES" sz="1000" noProof="1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1" smtClean="0"/>
              <a:t>Body Text</a:t>
            </a:r>
          </a:p>
          <a:p>
            <a:pPr lvl="1"/>
            <a:r>
              <a:rPr lang="es-ES" noProof="1" smtClean="0"/>
              <a:t>Second Level</a:t>
            </a:r>
          </a:p>
          <a:p>
            <a:pPr lvl="2"/>
            <a:r>
              <a:rPr lang="es-ES" noProof="1" smtClean="0"/>
              <a:t>Third Level</a:t>
            </a:r>
          </a:p>
          <a:p>
            <a:pPr lvl="3"/>
            <a:r>
              <a:rPr lang="es-ES" noProof="1" smtClean="0"/>
              <a:t>Fourth Level</a:t>
            </a:r>
          </a:p>
          <a:p>
            <a:pPr lvl="4"/>
            <a:r>
              <a:rPr lang="es-ES" noProof="1" smtClean="0"/>
              <a:t>Fifth Level</a:t>
            </a:r>
            <a:endParaRPr lang="es-ES" noProof="1"/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3429613" y="6670529"/>
            <a:ext cx="2575166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© 2008 Cisco Systems, Inc. Todos los derechos reservados.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268026" y="6670529"/>
            <a:ext cx="1505962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Información confidencial de Cisco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algn="l" defTabSz="814365">
              <a:spcBef>
                <a:spcPct val="0"/>
              </a:spcBef>
              <a:buNone/>
            </a:pPr>
            <a:r>
              <a:rPr lang="es-ES" sz="2800" b="0" i="0" noProof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Capítulo 1:</a:t>
            </a:r>
            <a:br>
              <a:rPr lang="es-ES" sz="2800" b="0" i="0" noProof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2800" b="0" i="0" noProof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Exploración de la red</a:t>
            </a:r>
            <a:endParaRPr lang="es-ES" sz="2800" noProof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marL="0" indent="0">
              <a:buNone/>
            </a:pPr>
            <a:r>
              <a:rPr lang="es-ES" sz="2400" b="1" i="0" noProof="1" smtClean="0">
                <a:solidFill>
                  <a:srgbClr val="000000"/>
                </a:solidFill>
                <a:latin typeface="Arial"/>
              </a:rPr>
              <a:t>Introducción a </a:t>
            </a:r>
            <a:r>
              <a:rPr lang="es-ES" sz="2400" b="1" i="0" noProof="1" smtClean="0">
                <a:solidFill>
                  <a:srgbClr val="000000"/>
                </a:solidFill>
                <a:latin typeface="Arial"/>
              </a:rPr>
              <a:t>redes</a:t>
            </a:r>
          </a:p>
          <a:p>
            <a:pPr marL="0" indent="0">
              <a:buNone/>
            </a:pPr>
            <a:r>
              <a:rPr lang="es-ES" sz="2400" noProof="1" smtClean="0">
                <a:solidFill>
                  <a:srgbClr val="CC3300"/>
                </a:solidFill>
                <a:latin typeface="Arial"/>
              </a:rPr>
              <a:t>Jean Polo Cequeda Olago</a:t>
            </a:r>
          </a:p>
          <a:p>
            <a:pPr marL="0" indent="0">
              <a:buNone/>
            </a:pPr>
            <a:r>
              <a:rPr lang="es-ES" sz="2400" noProof="1" smtClean="0">
                <a:solidFill>
                  <a:srgbClr val="CC3300"/>
                </a:solidFill>
                <a:latin typeface="Arial"/>
              </a:rPr>
              <a:t>CCNA – CCAI - UFPS</a:t>
            </a:r>
            <a:endParaRPr lang="es-ES" sz="2400" noProof="1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Provisión de recursos en una red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Punto a punto</a:t>
            </a:r>
            <a:endParaRPr lang="es-ES" noProof="1">
              <a:latin typeface="Arial" charset="0"/>
            </a:endParaRPr>
          </a:p>
        </p:txBody>
      </p:sp>
      <p:pic>
        <p:nvPicPr>
          <p:cNvPr id="1027" name="Picture 3" descr="\\cn-server2\L10N\Cisco\CIE105259_Netacad Team\Production\CCNA1_OPS-noroz-30397_Final version\DTP\Supplementals\FR\Instructor\docx\ES-XL\Chapter 1\slide 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333" y="1539875"/>
            <a:ext cx="6396421" cy="5164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14057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LAN, WAN e Internet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Componentes de las redes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Hay tres categorías de componentes de red: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Dispositivos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Medios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Servicios</a:t>
            </a:r>
            <a:endParaRPr lang="es-ES" sz="2400" b="0" i="0" noProof="1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196"/>
          <a:stretch>
            <a:fillRect/>
          </a:stretch>
        </p:blipFill>
        <p:spPr bwMode="auto">
          <a:xfrm>
            <a:off x="1964267" y="2429932"/>
            <a:ext cx="7152545" cy="427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Componentes de las redes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Dispositivos finales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8" y="1539502"/>
            <a:ext cx="8794159" cy="4926405"/>
          </a:xfrm>
        </p:spPr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Algunos ejemplos de dispositivos finales son: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Computadoras (estaciones de trabajo, computadoras portátiles, servidores de archivos, servidores web)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Impresoras de red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Teléfonos VoIP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Terminales de TelePresence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Cámaras de seguridad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Dispositivos portátiles móviles (como smartphones, tablet PC, PDA y lectores inalámbricos de tarjetas de débito y crédito, y escáneres de códigos de barras)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endParaRPr lang="es-ES" noProof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Componentes de las redes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Dispositivos de infraestructura de red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Los siguientes son ejemplos de dispositivos de red intermediarios: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Dispositivos de acceso a la red (switches y puntos de acceso inalámbrico)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Dispositivos de internetwork (routers)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Dispositivos de seguridad (firewalls)</a:t>
            </a:r>
            <a:endParaRPr lang="es-ES" sz="2400" b="0" i="0" noProof="1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Componentes de las redes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Medios de red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44765" y="1850776"/>
            <a:ext cx="5448300" cy="419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Componentes de las redes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Representaciones de red</a:t>
            </a:r>
            <a:endParaRPr lang="es-ES" noProof="1"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81303" y="1539502"/>
            <a:ext cx="6397288" cy="4926405"/>
          </a:xfrm>
        </p:spPr>
      </p:pic>
    </p:spTree>
    <p:extLst>
      <p:ext uri="{BB962C8B-B14F-4D97-AF65-F5344CB8AC3E}">
        <p14:creationId xmlns:p14="http://schemas.microsoft.com/office/powerpoint/2010/main" val="15953839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Componentes de las redes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Diagramas de topologías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t="1052"/>
          <a:stretch>
            <a:fillRect/>
          </a:stretch>
        </p:blipFill>
        <p:spPr>
          <a:xfrm>
            <a:off x="0" y="1422400"/>
            <a:ext cx="4438769" cy="3525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 t="1509"/>
          <a:stretch>
            <a:fillRect/>
          </a:stretch>
        </p:blipFill>
        <p:spPr>
          <a:xfrm>
            <a:off x="4438769" y="3089253"/>
            <a:ext cx="4548174" cy="360681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LAN y WAN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Tipos de redes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Los dos tipos más comunes de infraestructuras de red son los siguientes: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Red de área local (LAN)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Red de área extensa (WAN)</a:t>
            </a:r>
          </a:p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endParaRPr lang="es-ES" noProof="1" smtClean="0"/>
          </a:p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Otros tipos de redes incluyen los siguientes: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Red de área metropolitana (MAN)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LAN inalámbrica (WLAN)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Storage Area Network (SAN)</a:t>
            </a:r>
            <a:endParaRPr lang="es-ES" noProof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LAN y WAN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de área local (LAN)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36133" y="1701800"/>
            <a:ext cx="6477000" cy="470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LAN y WAN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de área extensa (WAN)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99067" y="1218946"/>
            <a:ext cx="7205133" cy="554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609600"/>
            <a:ext cx="8145462" cy="838200"/>
          </a:xfrm>
        </p:spPr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Capítulo 1: Objetivos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655638" y="1828800"/>
            <a:ext cx="7940675" cy="4252259"/>
          </a:xfrm>
        </p:spPr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Los estudiantes podrán hacer lo siguiente:</a:t>
            </a:r>
          </a:p>
          <a:p>
            <a:pPr marL="236555" indent="-236555" algn="l" defTabSz="814365"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Explicar la forma en que se utilizan varias redes en la vida cotidiana.</a:t>
            </a:r>
          </a:p>
          <a:p>
            <a:pPr marL="236555" indent="-236555" algn="l" defTabSz="814365"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Explicar las topologías y los dispositivos utilizados en una red de pequeña o mediana empresa.</a:t>
            </a:r>
          </a:p>
          <a:p>
            <a:pPr marL="236555" indent="-236555" algn="l" defTabSz="814365"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Explicar las características básicas de una red que admite la comunicación en una pequeña o mediana empresa.</a:t>
            </a:r>
          </a:p>
          <a:p>
            <a:pPr marL="236555" indent="-236555" algn="l" defTabSz="814365"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Explicar las tendencias de red que afectarán el uso de las redes en pequeñas o medianas empresas.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LAN, WAN e Internet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Internet 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58332" y="1192640"/>
            <a:ext cx="6942667" cy="549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Internet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Intranet y Extranet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12333" y="1624344"/>
            <a:ext cx="6129867" cy="49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LAN, WAN e Internet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Tecnologías de acceso a Internet</a:t>
            </a:r>
            <a:endParaRPr lang="es-ES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53" y="2236553"/>
            <a:ext cx="51720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Conexión a Internet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Conexión de usuarios remotos a Internet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32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44601" y="1425310"/>
            <a:ext cx="6544732" cy="525594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Conexión a Internet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Conexión de empresas a Internet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028" name="Picture 4" descr="X:\DTP\Supplementals\FR\Instructor\docx\ES-XL_updated\Chapter1\slide_2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21" y="1439333"/>
            <a:ext cx="7488446" cy="50890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convergentes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 red convergente</a:t>
            </a:r>
            <a:endParaRPr lang="es-ES">
              <a:latin typeface="Arial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6068" y="1539502"/>
            <a:ext cx="5587758" cy="49264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9" t="20368" r="16462" b="9778"/>
          <a:stretch/>
        </p:blipFill>
        <p:spPr bwMode="auto">
          <a:xfrm>
            <a:off x="1335313" y="1271081"/>
            <a:ext cx="6154057" cy="558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convergentes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Planificación para el futuro</a:t>
            </a:r>
            <a:endParaRPr lang="es-ES"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33713" y="1233714"/>
            <a:ext cx="6794195" cy="545628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 confiable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 arquitectura de la red que da soporte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 medida que las redes evolucionan, descubrimos que existen cuatro características básicas que las arquitecturas subyacentes necesitan para cumplir con las expectativas de los usuarios: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Tolerancia a fallas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Escalabilidad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Calidad de servicio (QoS)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Seguridad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1"/>
            <a:ext cx="8559608" cy="1272483"/>
          </a:xfrm>
        </p:spPr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 confiable</a:t>
            </a:r>
            <a:r>
              <a:rPr lang="es-ES" sz="32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Tolerancia a fallas en redes conmutadas por circuitos</a:t>
            </a:r>
            <a:endParaRPr lang="es-ES" dirty="0">
              <a:latin typeface="Arial" charset="0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4546" y="1691902"/>
            <a:ext cx="5970802" cy="492640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 confiable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conmutadas por paquetes</a:t>
            </a:r>
            <a:endParaRPr lang="es-ES">
              <a:latin typeface="Arial" charset="0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4546" y="1539502"/>
            <a:ext cx="5970802" cy="4926405"/>
          </a:xfrm>
        </p:spPr>
      </p:pic>
    </p:spTree>
    <p:extLst>
      <p:ext uri="{BB962C8B-B14F-4D97-AF65-F5344CB8AC3E}">
        <p14:creationId xmlns:p14="http://schemas.microsoft.com/office/powerpoint/2010/main" val="18009781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Capítulo 1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4700" lvl="1" indent="-117500" algn="l" defTabSz="814365">
              <a:spcBef>
                <a:spcPct val="35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1.1  Conectados globalmente</a:t>
            </a:r>
            <a:endParaRPr lang="es-ES" sz="2400" noProof="1" smtClean="0">
              <a:latin typeface="Arial" charset="0"/>
            </a:endParaRPr>
          </a:p>
          <a:p>
            <a:pPr marL="574700" lvl="1" indent="-117500" algn="l" defTabSz="814365">
              <a:spcBef>
                <a:spcPct val="35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1.2  LAN, WAN e Internet </a:t>
            </a:r>
          </a:p>
          <a:p>
            <a:pPr marL="574700" lvl="1" indent="-117500" algn="l" defTabSz="814365">
              <a:spcBef>
                <a:spcPct val="35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1.3  La red como plataforma</a:t>
            </a:r>
          </a:p>
          <a:p>
            <a:pPr marL="574700" lvl="1" indent="-117500" algn="l" defTabSz="814365">
              <a:spcBef>
                <a:spcPct val="35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1.4  El cambiante entorno de red</a:t>
            </a:r>
            <a:endParaRPr lang="es-ES" sz="2400" noProof="1" smtClean="0">
              <a:latin typeface="Arial" charset="0"/>
            </a:endParaRPr>
          </a:p>
          <a:p>
            <a:pPr marL="574700" lvl="1" indent="-117500" algn="l" defTabSz="814365">
              <a:spcBef>
                <a:spcPct val="35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1.5  Resumen</a:t>
            </a:r>
            <a:endParaRPr lang="es-ES" sz="2400" b="0" i="0" noProof="1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 confiable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escalables</a:t>
            </a:r>
            <a:endParaRPr lang="es-ES">
              <a:latin typeface="Arial" charset="0"/>
            </a:endParaRPr>
          </a:p>
        </p:txBody>
      </p:sp>
      <p:pic>
        <p:nvPicPr>
          <p:cNvPr id="2051" name="Picture 3" descr="X:\DTP\Supplementals\FR\Instructor\docx\ES-XL_updated\Chapter1\slide_2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2672" y="1190169"/>
            <a:ext cx="6222546" cy="5675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 confiable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Provisión de QoS 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2"/>
            <a:ext cx="8864216" cy="4926405"/>
          </a:xfrm>
        </p:spPr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Algunas de las decisiones prioritarias para una organización pueden ser: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Comunicaciones sensibles al tiempo: aumentan la prioridad por servicios como el teléfono o la distribución de vídeos.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Comunicaciones independientes del factor tiempo: disminución de la prioridad para la recuperación de páginas Web o correos electrónicos.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pc="-3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Mucha importancia para la empresa: aumenta la prioridad de control de producción o de datos de transacciones comerciales.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Comunicaciones no deseadas: disminución de la prioridad o bloqueo de la actividad no deseada, como intercambio de archivos punto a punto o entretenimiento en vivo.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2" t="19801" r="16984" b="13796"/>
          <a:stretch/>
        </p:blipFill>
        <p:spPr bwMode="auto">
          <a:xfrm>
            <a:off x="1866900" y="1573578"/>
            <a:ext cx="5638800" cy="505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 confiable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Provisión de seguridad de red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20800" y="1538513"/>
            <a:ext cx="6616089" cy="501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Nuevas tendencias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Algunas de las tendencias principales incluyen las siguientes: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Traiga su propio dispositivo (BYOD)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Colaboración en línea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Video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Computación en la nube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Traiga su propio dispositivo (BYOD)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042230"/>
            <a:ext cx="50196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Colaboración en línea</a:t>
            </a:r>
            <a:endParaRPr lang="es-ES">
              <a:latin typeface="Arial" charset="0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31899" y="1346200"/>
            <a:ext cx="6742469" cy="5276716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Comunicación de video</a:t>
            </a:r>
            <a:endParaRPr lang="es-ES">
              <a:latin typeface="Arial" charset="0"/>
            </a:endParaRPr>
          </a:p>
        </p:txBody>
      </p:sp>
      <p:pic>
        <p:nvPicPr>
          <p:cNvPr id="3074" name="Picture 2" descr="X:\DTP\Supplementals\FR\Instructor\docx\ES-XL_updated\Chapter1\slide_3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1546864"/>
            <a:ext cx="7381875" cy="49120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Computación en la nube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Existen cuatro tipos de nubes principales: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Nubes públicas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Nubes privadas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Nubes personalizadas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Nubes híbridas 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01" y="2133600"/>
            <a:ext cx="5490559" cy="374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Centros de datos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8749916" cy="4926405"/>
          </a:xfrm>
        </p:spPr>
        <p:txBody>
          <a:bodyPr/>
          <a:lstStyle/>
          <a:p>
            <a:pPr marL="0" indent="0" algn="l" defTabSz="814365">
              <a:spcBef>
                <a:spcPts val="1100"/>
              </a:spcBef>
              <a:spcAft>
                <a:spcPct val="0"/>
              </a:spcAft>
              <a:buNone/>
            </a:pPr>
            <a:r>
              <a:rPr lang="es-ES" sz="23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Un centro de datos es una instalación utilizada para alojar sistemas de computación y componentes relacionados, entre los que se incluyen los siguientes:</a:t>
            </a:r>
          </a:p>
          <a:p>
            <a:pPr marL="236555" indent="-236555" algn="l" defTabSz="814365">
              <a:lnSpc>
                <a:spcPct val="95000"/>
              </a:lnSpc>
              <a:spcBef>
                <a:spcPts val="11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3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Conexiones de comunicaciones de datos redundantes</a:t>
            </a:r>
          </a:p>
          <a:p>
            <a:pPr marL="236555" indent="-236555" algn="l" defTabSz="814365">
              <a:lnSpc>
                <a:spcPct val="95000"/>
              </a:lnSpc>
              <a:spcBef>
                <a:spcPts val="11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300" b="0" i="0" spc="-3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Servidores virtuales de alta velocidad (en ocasiones, denominados “granjas de servidores” o “clústeres de servidores”)</a:t>
            </a:r>
          </a:p>
          <a:p>
            <a:pPr marL="236555" indent="-236555" algn="l" defTabSz="814365">
              <a:lnSpc>
                <a:spcPct val="95000"/>
              </a:lnSpc>
              <a:spcBef>
                <a:spcPts val="11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3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Sistemas de almacenamiento redundante (generalmente utilizan tecnología SAN)</a:t>
            </a:r>
          </a:p>
          <a:p>
            <a:pPr marL="236555" indent="-236555" algn="l" defTabSz="814365">
              <a:lnSpc>
                <a:spcPct val="95000"/>
              </a:lnSpc>
              <a:spcBef>
                <a:spcPts val="11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3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Fuentes de alimentación redundantes o de respaldo</a:t>
            </a:r>
          </a:p>
          <a:p>
            <a:pPr marL="236555" indent="-236555" algn="l" defTabSz="814365">
              <a:lnSpc>
                <a:spcPct val="95000"/>
              </a:lnSpc>
              <a:spcBef>
                <a:spcPts val="11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3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Controles ambientales (p. ej., aire acondicionado, extinción de incendios)</a:t>
            </a:r>
          </a:p>
          <a:p>
            <a:pPr marL="236555" indent="-236555" algn="l" defTabSz="814365">
              <a:lnSpc>
                <a:spcPct val="95000"/>
              </a:lnSpc>
              <a:spcBef>
                <a:spcPts val="11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3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Dispositivos de seguridad</a:t>
            </a:r>
            <a:endParaRPr lang="es-ES" sz="2300" b="0" i="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Tecnologías de red para el hogar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tecnológicas en el hogar</a:t>
            </a:r>
            <a:endParaRPr lang="es-ES">
              <a:latin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4546" y="1539502"/>
            <a:ext cx="5970802" cy="4926405"/>
          </a:xfrm>
        </p:spPr>
      </p:pic>
    </p:spTree>
    <p:extLst>
      <p:ext uri="{BB962C8B-B14F-4D97-AF65-F5344CB8AC3E}">
        <p14:creationId xmlns:p14="http://schemas.microsoft.com/office/powerpoint/2010/main" val="30210103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Capítulo 1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4700" lvl="1" indent="-117500" algn="l" defTabSz="814365">
              <a:spcBef>
                <a:spcPct val="35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Laboratorio 1.0.1.2</a:t>
            </a:r>
          </a:p>
          <a:p>
            <a:pPr marL="574700" lvl="1" indent="-117500" defTabSz="814365"/>
            <a:r>
              <a:rPr lang="es-CO" sz="2400" noProof="1">
                <a:solidFill>
                  <a:srgbClr val="000000"/>
                </a:solidFill>
                <a:ea typeface="ＭＳ Ｐゴシック"/>
                <a:cs typeface="ＭＳ Ｐゴシック"/>
              </a:rPr>
              <a:t>Dibuje su concepto de </a:t>
            </a:r>
            <a:r>
              <a:rPr lang="es-CO" sz="2400" noProof="1">
                <a:solidFill>
                  <a:srgbClr val="000000"/>
                </a:solidFill>
                <a:ea typeface="ＭＳ Ｐゴシック"/>
                <a:cs typeface="ＭＳ Ｐゴシック"/>
              </a:rPr>
              <a:t>Internet </a:t>
            </a:r>
            <a:endParaRPr lang="es-CO" sz="2400" noProof="1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270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Tecnologías de red para el hogar</a:t>
            </a:r>
            <a:r>
              <a:rPr lang="es-ES" sz="32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por línea eléctrica</a:t>
            </a:r>
            <a:endParaRPr lang="es-ES" dirty="0">
              <a:latin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9300" y="1310902"/>
            <a:ext cx="7658100" cy="5425542"/>
          </a:xfrm>
        </p:spPr>
      </p:pic>
    </p:spTree>
    <p:extLst>
      <p:ext uri="{BB962C8B-B14F-4D97-AF65-F5344CB8AC3E}">
        <p14:creationId xmlns:p14="http://schemas.microsoft.com/office/powerpoint/2010/main" val="6271775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Tecnologías de red para el hogar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Banda ancha inalámbrica</a:t>
            </a:r>
            <a:endParaRPr lang="es-ES">
              <a:latin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69"/>
          <a:stretch>
            <a:fillRect/>
          </a:stretch>
        </p:blipFill>
        <p:spPr>
          <a:xfrm>
            <a:off x="1439624" y="1567543"/>
            <a:ext cx="6280647" cy="4898364"/>
          </a:xfrm>
        </p:spPr>
      </p:pic>
    </p:spTree>
    <p:extLst>
      <p:ext uri="{BB962C8B-B14F-4D97-AF65-F5344CB8AC3E}">
        <p14:creationId xmlns:p14="http://schemas.microsoft.com/office/powerpoint/2010/main" val="29647714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El futuro de las redes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Seguridad de red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156"/>
          <a:stretch>
            <a:fillRect/>
          </a:stretch>
        </p:blipFill>
        <p:spPr bwMode="auto">
          <a:xfrm>
            <a:off x="827666" y="1397000"/>
            <a:ext cx="7407267" cy="51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Seguridad de red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Amenazas de seguridad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8721340" cy="4926405"/>
          </a:xfrm>
        </p:spPr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amenazas externas más comunes a las redes incluyen las siguientes: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Virus, gusanos y caballos de Troya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Spyware y adware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pc="-2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Ataques de día cero, también llamados “ataques de hora cero”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Ataques de piratas informáticos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Ataques por denegación de servicio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Interceptación y robo de datos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Robo de identidad</a:t>
            </a:r>
            <a:endParaRPr lang="es-ES" noProof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Seguridad de redes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Soluciones de seguridad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Por lo general, los componentes de seguridad de red incluyen lo siguiente: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Software antivirus y antispyware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Filtrado de firewall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Sistemas de firewall dedicados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Listas de control de acceso (ACL)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Sistemas de prevención de intrusión (IPS)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Redes privadas virtuales (VPN)</a:t>
            </a:r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Arquitecturas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Arquitecturas de red de Cisco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54199" y="1539502"/>
            <a:ext cx="5251497" cy="492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Arquitecturas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Cisco Certified Network Associate (CCNA)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8" name="Picture 7" descr="slide 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1327" y="1394125"/>
            <a:ext cx="5476444" cy="502119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Exploración de la red</a:t>
            </a:r>
            <a:b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Resumen</a:t>
            </a:r>
            <a:endParaRPr lang="es-ES" noProof="1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En este capítulo, aprendió a:</a:t>
            </a: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redes e Internet cambiaron el modo en que nos comunicamos, aprendemos, trabajamos e, incluso, la forma en que jugamos.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Hay redes de todo tamaño. Pueden ir desde redes simples, compuestas por dos computadoras, hasta redes que conectan millones de dispositivos.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Internet es la red más extensa que existe. De hecho, el término Internet significa “red de redes”. Internet proporciona los servicios que nos permiten conectarnos y comunicarnos con nuestra familia, nuestros amigos, nuestro trabajo y nuestros intereses. </a:t>
            </a:r>
            <a:endParaRPr lang="es-ES" sz="2400" b="0" i="0" noProof="1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89872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Exploración de la red</a:t>
            </a:r>
            <a:b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Resumen</a:t>
            </a:r>
            <a:endParaRPr lang="es-ES" noProof="1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2"/>
            <a:ext cx="8778491" cy="4926405"/>
          </a:xfrm>
        </p:spPr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En este capítulo, aprendió a:</a:t>
            </a: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pc="-3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 infraestructura de red es la plataforma que da soporte a la red. Proporciona el canal estable y confiable por el cual pueden producirse las comunicaciones. Consta de componentes de red, incluidos dispositivos finales, dispositivos intermediarios y medios de red.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redes deben ser confiables. </a:t>
            </a: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 seguridad de redes es una parte integral de las redes de computadoras, independientemente de si la red está limitada a un entorno doméstico con una única conexión a Internet o si es tan extensa como una empresa con miles de usuarios. </a:t>
            </a:r>
            <a:endParaRPr lang="es-ES" sz="2400" b="0" i="0" noProof="1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90698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Exploración de la red</a:t>
            </a:r>
            <a:b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Resumen</a:t>
            </a:r>
            <a:endParaRPr lang="es-ES" noProof="1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En este capítulo, aprendió a:</a:t>
            </a: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 infraestructura de red puede variar ampliamente en términos de tamaño, cantidad de usuarios, y cantidad y tipo de servicios que admite. La infraestructura de red debe crecer y ajustarse para admitir la forma en que se utiliza la red. La plataforma de enrutamiento y conmutación es la base de toda infraestructura de red. 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7603090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950132" cy="838200"/>
          </a:xfrm>
        </p:spPr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Las redes en la actualidad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Las redes en el pasado y en la vida cotidiana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5342" y="1223642"/>
            <a:ext cx="7037991" cy="538882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s-ES"/>
          </a:p>
        </p:txBody>
      </p:sp>
      <p:pic>
        <p:nvPicPr>
          <p:cNvPr id="121858" name="Picture 3" descr="CNA_largo-on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64187" y="4485535"/>
            <a:ext cx="2587567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 smtClean="0">
                <a:solidFill>
                  <a:srgbClr val="CC3300"/>
                </a:solidFill>
              </a:rPr>
              <a:t>Jean Polo Cequeda Olago</a:t>
            </a:r>
          </a:p>
          <a:p>
            <a:r>
              <a:rPr lang="es-CO" sz="1600" i="1" dirty="0" err="1" smtClean="0">
                <a:solidFill>
                  <a:srgbClr val="CC3300"/>
                </a:solidFill>
              </a:rPr>
              <a:t>CCNA</a:t>
            </a:r>
            <a:r>
              <a:rPr lang="es-CO" sz="1600" i="1" dirty="0" smtClean="0">
                <a:solidFill>
                  <a:srgbClr val="CC3300"/>
                </a:solidFill>
              </a:rPr>
              <a:t> – </a:t>
            </a:r>
            <a:r>
              <a:rPr lang="es-CO" sz="1600" i="1" dirty="0" err="1" smtClean="0">
                <a:solidFill>
                  <a:srgbClr val="CC3300"/>
                </a:solidFill>
              </a:rPr>
              <a:t>CCAI</a:t>
            </a:r>
            <a:endParaRPr lang="es-CO" sz="1600" i="1" dirty="0" smtClean="0">
              <a:solidFill>
                <a:srgbClr val="CC3300"/>
              </a:solidFill>
            </a:endParaRPr>
          </a:p>
          <a:p>
            <a:r>
              <a:rPr lang="es-CO" sz="1600" i="1" dirty="0" smtClean="0">
                <a:solidFill>
                  <a:srgbClr val="CC3300"/>
                </a:solidFill>
              </a:rPr>
              <a:t>2014</a:t>
            </a:r>
          </a:p>
          <a:p>
            <a:r>
              <a:rPr lang="es-CO" sz="1600" i="1" dirty="0" smtClean="0">
                <a:solidFill>
                  <a:srgbClr val="CC3300"/>
                </a:solidFill>
              </a:rPr>
              <a:t>jpco@ufps.edu.co</a:t>
            </a:r>
            <a:endParaRPr lang="es-CO" sz="1600" i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Las redes en la actualidad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 comunidad global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3" name="Content Placeholder 2" descr="telepresence.revHEAD.bmp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 b="7702"/>
          <a:stretch>
            <a:fillRect/>
          </a:stretch>
        </p:blipFill>
        <p:spPr/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Interconexión de nuestras vidas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El impacto de las redes en la vida cotidiana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redes respaldan la forma en que aprendemos</a:t>
            </a:r>
            <a:b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</a:b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redes respaldan la forma en que nos comunicamos</a:t>
            </a:r>
            <a:b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</a:b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redes respaldan la forma en que trabajamos</a:t>
            </a:r>
            <a:b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</a:b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redes respaldan la forma en que jugamos</a:t>
            </a:r>
            <a:endParaRPr lang="es-ES" noProof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1" t="19933" r="15794" b="13400"/>
          <a:stretch/>
        </p:blipFill>
        <p:spPr bwMode="auto">
          <a:xfrm>
            <a:off x="1369965" y="1282700"/>
            <a:ext cx="6484041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2" t="23464" r="12779" b="11585"/>
          <a:stretch/>
        </p:blipFill>
        <p:spPr bwMode="auto">
          <a:xfrm>
            <a:off x="1130300" y="1316684"/>
            <a:ext cx="6705600" cy="53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7" t="21484" r="12619" b="13169"/>
          <a:stretch/>
        </p:blipFill>
        <p:spPr bwMode="auto">
          <a:xfrm>
            <a:off x="1346200" y="1490368"/>
            <a:ext cx="6324600" cy="501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data:image/jpeg;base64,/9j/4AAQSkZJRgABAQAAAQABAAD/2wCEAAkGBhQQERUUEhQVFRQTGRcXGBgXGBgVGBoWGB0XGBgcGx4XHCYgGRkkHR4YHy8gIygqLCwsHB8xNTAqNSYrLCkBCQoKDgwOGg8PGiokHyQsLC8pKiw0LCw1KSwsLCwsLCosLCwsLCksLCksLCwpKSwsLyksLCwpLCwsLCwpLCwsKf/AABEIAOEA4QMBIgACEQEDEQH/xAAcAAEAAgIDAQAAAAAAAAAAAAAABgcEBQECCAP/xABFEAACAQIEAwYDBAcGBQQDAAABAhEAAwQSITEFBkEHEyJRYXEygZEUI0KhUmJygrHB0QgVM0OS8CQ0U3Phg6Ky8RZEwv/EABoBAQADAQEBAAAAAAAAAAAAAAACAwQBBQb/xAAuEQACAgEDAwMDBAEFAAAAAAAAAQIRAxIhMQRBUQUTcSJhgTKhseHwFEKRwdH/2gAMAwEAAhEDEQA/ALxpSlAKUpQClKUApSuCaA5pWDj+MW7KM7mFQEk+gqruL9tjZyttbVtYJBdiWImAYER8/wA6g5pE1Bst+lVFy12rm7dCXntnNsV0IPQHoeutWLguMyQDtXFkR142jcUrgGuasKxSlKAUpWg4/wA2phXFuM7xmOsBV6E6GSfLy+U8bUVbJQg5uomw4zx7D4NO8xN1LSEwC5iTvAG5MToK+HBea8JjSRhsRbuldSFbxAecHWPWvMnOvNV3imNa7cJyLK20GipbHl6ncnz9ABXTBE4Q2MRaYrdD51IOqhYGv6reIEdRIqLkSULPWlK+WFvZ0Vv0lDfUTX1qZWKUpQClKUApSlAKUpQClKUApSlAKUpQCtdxTF5dK2NRrjl0h2+X0gVDI6ROCtkU5+4gzYO8AJjKSJ6BgTVGYzFlm1UH5SPT1+W2tXvfOaQdQZBB6g7iq15m5Y+zksAWtEzPlMiD0kdP/us8ZVyaWrWxF+DWMrBtjOnSddRAir04Xjzltnq0T/pzf7+VVBwzg73XQxGgGhaB1/F+VWcuFDXrFkTAU3G1I2CoAfMGSfkKSdsJUixOCcRznJ5CRW3rT8vYbKCYjYVuK0Q43Ms+RSlKmRMTi3Elw9lrr7KNvMnQD5mKpXjuLfE3WhvvLgIb0zaA+mpEe1Wtztw9r2EbKJNsi5HmFmR66EmPMCqvW6EK2oVVl7iP1YuVLZidyMqgegA6VVqcsjxPhr9z0ulilj1rm/2Ktw/LmJF022tNm2k/CY6g7EetTJez++5tFCjiIMNopkny+Ea6/lU4XGLKyup0keum9bPB20tKTt5D+grLOeRSqSply6eCjsSDlTGG3at2GOYW1W2rbfCAAD8qklQHl6+926qqGClsxJ/RXUnQ6TsJiCR7VPq1Yden6jB1MYxl9IpSlWmYUpSgFKUoBSlKAUpSgFKUoBSlKAVGeYbZ7w+oH8IqTVruKcL73UEg+UwD/Q1CatE4OmVtisSLTEnaQOuhjf2O2nkK2VlCwmJU9R4gRW1xGASTauKsxJQwdD1jyrT2OU2sXA2FxL27ZMvacd8mXrkJYMp9SSB5dKzaTRqRk4fhagaKFXyAjU124faU32yq0W1AzQYYuZIBO5GUTHmKkNpbaCSrN6mP4CvjxXiNtLqAsviRoEgGEBYwDvsalpSVhXJ0a7F8dfD31CHw5ZZTsZJj2Om49N6lPC+LJiFzLuNx1H/j1qBczOovjISWCjMN1iTlPv8AF8opwriRsOLiHQ7j0O4NbIRuCZim9M2iyq4JjU7CumHvh1DDZgCPnUL7XeY/suBNpTF3FTaXzFv/ADW0MxlIWRqC61EkVbx7tHxlzGXsRhsRcSyzZbaqQyd0uikqwKgt8ZMZhmidK2PKc8Twl1bkLctuVRxMBsoZTHzgidRUGW0YkAyvUZWjqY19hBnQKRtUx7PeLhCLQK57xuXWHVSGsWbe3QjvG+lU5k6tco19LKp15OmH4jcs3jYugrdX8J6joyyRKnzH5VKTwm7iLQtlSguCHyyXZf0RGqz1+laHgXFBdxmV3dkfJibVp4fJ3iC6zTHhUF2thMx8UQI2s/lq5cbFPlYdwtoBhlEm6zSsNvAQGR+sp06ynnnkqHF8mnWoxc+TM5S5f+yWoO5AAEzlUbCfP/xW+pSpRioqkedkm5ycmKUpUiApSlAKUpQClKUApStbxbmGzhRN14O4UasfYUHJsqVV3Eu151ukW7Si30zSXI0kkSAD6CfnUv5X54sY5RlOS5tkYgEnfw/paa+fpUVNN0jVLpMihrW671vXySKlKVIyilKUBWfMyG7irjAsCrQCpggIAuh+unWazsfx+3Zw1m53btcuggwQqB0IV5MEgTqNNiNax+IwL93MYGe5/wDMx/KumH4W2Js3LAHjDLetzK+IeC5qf1SpHqKsnFNFcJNM+vDucFu2HLAI6AlldoULrDM+U5bZ2LFYU71E8ZhFuYgXbVi5ZvnNmXwvOZcsrkZxqsiV00GnQy2z2dZCpuX1U9cgMgxHhMiJ22H9N5wPgVjDtFhR3igEs5lwGkA5R8Mw3QTBrOoKLs1PK2qI4/L7rgrLXbWRrP3IHhB7kn7uROgUkoF9RWJwLA28TiDYt3rQdBndFIzBZGpUbnUfUbTVmfYg3x+L0Oo+lfVbCgyFAO0xrHvVym6M7imzExhexhz9ntd66KAiZgmaNN2gT11ifSvOvafxvFPjVOJDqFSAtxGtqDJL93OkaqM0kHTU16ZrE4lw63iLZt3US4h3V1DKfkag3W7Jo8pYTihnMUOkqZBYQfIqQyxvmGWPPedhh8TaYh7TNacaghi6ZhBBDLD2hIiALh210qyOZ+yDBglrSvZnUZHJVWkkQrTCyToNukVV2O5SxKTlXvYP+JbEt4TE/pNO0EH+dSp1aOakZXB8d9lu96i6xGXbSVeZ3kMq9dRp61fvZpgGt4C3cuQLuJi88BgBKqtsAMSVi2qaec1525XtvicZZwr+IXLq233DBJi5qNjEgesV6yVYEDQCo0rsk5Oq7HNKUrpEV8cVjEtLmuOiL+k7BR9TpX2ryjz1zH9tx9+/MoXK25OYC2oyKVnYMBmgdWNTjGyLdHolO0nhpcp9tsAqYJLZVOk+F2hWHqCRUhsX1dQyMGVtQykEEehGhrxz9vOo8t+uvp/WttwLmHE2WnDveUgye7zx+8F0I/aqeiPkjql4PWlKhfZ9z4cevd4hDbxCidiq3F6soOzea/MaTE0qpqnRNOxSlK4dIx2h8ztw/CG4kZ2ORZ6EgmfWIrznj+L3r7lndmY6klj+WtXd23YBrmCR1n7t9fYiqStYiwy5biujD8SEHy3VonqZBHtVci6HBxgOMsjQ+o216VIMJb8INo5SDmgEidZBB8/Ko9icIo1t3FvL7FWHybX6SPWt9w/BPZtJn3bMwH4gs6SOnWPnUY02fTegZGs0sdcrnxX/AKWtyb2iq1vJjHysoJFxtAQNw0DQjz69dd8jH9s/DbZZUutfZellGYHSdGaEP+qKp1ON/Y7y3nUPazDMOoB0zDzIMGDVlDCYR7Kq1mwbRJKq9tNGYljAYaMSTtB1NJZlF7ozer9Djh1D9lV3a7b+Psdbvb1Z/Bhbx8s7W0/+Jas/lbtks4u+li9ZOHa6cttu8FxCx+FScqlWbYaROkyRMI41yzw1Pj7+0zNp3DE6azC3iyuAYkWzIkCBWVy32YWwBi0xDYi34WsBrbWWF1bilSfF4iArKAQASQY2qxSTjqPAlDTLSWnxTlNLzlwxQtqdJBO0wdjXHD+VRaYN3jEidgF3EEddKz+FYW6gJvXM5PSBC/PrWfUlJtFbik9j4jDhdhWi4r9xi7F/8Nz/AIa77Oc1lj7PKf8AqVIjWt45wwYixctExnUgHqrDVGHqrAH5VkyLTK3wHutjZKa5rWcu8TOIw9u4whyMrr+jcQlbi/JgRWzq+D2pi73FdHNdjWvxmOGbu1IzkTB8vOo5E5fSjqIrzNxzO7WLasWMgtHh8MZh/L61h8J4OdYy7DefiJgfIGpf/cCPBaQROoiTOp6e9ccUwS2kzIhgQCFEmJ094ma1RmkqiQcLluZA4DYJtO9q21yyBkfIMykRMHcAkTFaXtJ4/dweEDWCFe5cFvPuVBV2JXpm8Ma+dbLmbD4u5YAwV1LV0EEl1DSsGVBIIUzGsHaNJmqg5n4hxFw+Fxl1p0dUZbQDZTIKsizOnQ+YjeqXkUZblixuSdGvbnK8v/7F4+pu3J/NqyMH2g3k1GIu+k3GYe0OSJ+VQu1bW7MyGU+KOoMAHXaCI/eHlW04JwW3dvC2WZQYju1lyCHzEu5y21QDOWYnTZSdBonkSM8MbbN/zF2uYtsO1jvEAuqVNzJku5ZGaCCFBIlZC6TpBqsL51EdNfP233r0dwjl3DYNPCoL3YUtchncxIGoHSTlAA1mBXnvidwPevOoVQ1xyAoCqBmOUAAQBEVXjyqdpIvnheNJtnz4fghcdUJIBOsbxvAnrUxS+gi3aGQKdh4R0kzsfc1EeGYvurqOROUzUrs2rbDvFIZXn3nfrsR/X0rP1V2vBf01U/Ju8BjLlplIYhxsysCQQIMFSfP8/ers5X4qcThbdxviMhvdSRPpMTHrVBhQilzoghiT5GAPXrAjWatXsg4x3+Fur/07un7LKpH/ALgxqGCMt32O9RKOy7k8pSlaTMafmvl4Y/DNYzm2SQVcDMVYagxInyietec+YuGd27KbUsHZSQ2VTlJBMbgyPavUlVJz5yjct3XuAFrdxmfMB8JdiSp8t9D195rjjfyex6VgwdRN4s0q8P8Akq/A8MVWV8sMNd5AP9a3LNp6mumJw7JOXfbUTXxe6EE3XAHrA28upPprUI2tj7/p+mwdJjqCSXd+fln1w+AOJvWrYUsouIzkbBUOYydtTA+dWDiOILaS7eUBmtI7ZVnxXFHgU6bl8o0k1gcg44Yy2620ypYhM8Zc7HXbfQZZJ3JrnnjiL4RFRHAu3ASPBnhdQTq4Cz0MNsdOorWvVutj4n1Pq8fU5ZST42Vd0iscNb7tfM7kncnqSR+KRr+fpbPGec/7qwXDylsMWCN3bEqe6VPEdQCG1XcCCwmq84Fwc4nEWrKgnO65so+FVOpMggKRGp6mNyJlfMuCPEeNLZS2b1nBKpuosCVGVmUFyF8QNpYJ1AbyrRI+fLo4fjRetW7qhlFxFcBhlYBgCAwOx11FZFafh/M9i63d5jbu/wDSuqbVz5K3xD1WR61tw1VrIuGcW/BzXzcV9K0eO47LsloZskhiNpG4B8x1+m9MkNaO3R8cCDhsTiBH3N3LeBEeG6RlurvpOVX92atmOLrB0289KjmK5gtJ/jMo/VDZo9SRsK1VvnO1duMqnwKJiNZ1EzrHWrsWFtWtypzjHayc3+JBQDvm/wB77VpheXE4uy6kC3bV2YyAzvottdN0Eu3lOWopxPirLazW3DFXggRHdttI/aEfOOtcYbGKAHJS0TrDBhbb1Bg5f51c+kTV9yr3t6LSArmozhOcbKult3WWVWzAyoDEgQxAkDr5DepKWrM17a3NCafBzUc5v5UTGWSAJuoGNuTpJEFTOkMNJ9ta23EeLWsOua9cW2uwzGJPkBux9BrWp/vfE4jTDWe6Q/52IBX5paEO37xT51RKepbcEtWlnnHiNt8Pirnep3eW46MDvEkMYA0XZgesDzraYa89gZ0WLltwr5gYhvFbJEfASpnUAxbGzmfhz3hrlvH4pbjZ3FxiW2zBocadNCNOlY/DsZm/xPEMgstAElAB3R13KlLZ1621ExWmUdkRjLe0bmxzRcvY2xcuEgWZFtJ2YoVdmJA8bFixY+Q6b6zG8mOURsPbZWKHPhrjTeD2oW4bcgd4pBV9NfHoCNBiYuyYBSc3TzzDXeNevt4jrrFw8H43w+5ZsBr1gOFVlDuqsj5YYqHMqd5iOvrVTbx7xNEKyfrZQIWuGtT0FSbtCwOHtYtvsdwXFbxvBDoruZyoV+p3iRHkMTE28EuBtNau3rmOdx3ttkZbdu3Dk5NIY5sgksZEwBWpStJ0ZpRp0aa0kVf3YPhCMLfuH8VxU/0Lmn/3/lVI8P4e1xlUKSzEADqSTAAHmTXp7kXgJwWBtWWULcgtcAObxsSTr1gQNNNKnN1D5K47yN/SlKzFwrhlnQ6iuaUBprvJ2DZsxw1qf2YH+kaflrX34ly3hsRYOHu2Ua0RAXKFC+RXLBQjoRBFbKlC2ebJkSU5N15bZRPGeHY/lx2+zst3B3GlWuIHGchR97kystzTKCDlYAbEwNfxDm7B8QcPi1vYS9lC95b/AOItQslZAAuCCToo6nXWvQOKwqXUa3cVXRwVZWAZSDuCDuKpjnXsZuWibmABu2jvZLfeJ+wW/wARfQnMI/FOgrs3PZ1w6zYXEXkxNnECBDW2kqoljmB1QyRoeg9a2vZNwlhh7uMugi5xC414T8S2JPcqfPQlh6MPKq/7POQ8XeuXbN2zdsYO93f2g3Eey7raJZbSZsrBXLeIgRA3B0N+IgAAAAA0AGgAG1RlHUqYMPiHC7V9cl62lxfJ1DD5TsfUVqf7hvWP+VxDBR/lX5v2/YMT3if6iPSpHFcFazvHKPBxpMiXGOb7mGsXPtFk2XykI6sty0zfqNoc0SQrKNjvFV7jeYLi2lVPivAuY6KOuvmI38td6lvapfnubEL94l1vEwWCuTLBOgO4101PvUD4VfDstnEeBHi33sHMon4ZjUMQRHT869bpunTxKcle7bX24/swZczU3BP8msxeJa4wDSogSpkax16mvoMQwWAwE+TECfKJMn2ipfzJy/lXJhrSi1aiJAY3M4BktcOnQbA6mD0rTYzieMsFFNu3YI1EW02O2rZtNBpPTyr0cMoOKjCvizLkjJO5WduG2fs+Fv3LxIN5RbQESZksrQddCPSI9K3XK/EbmJw7WxbXLbCoSZggLsRPjJA8h7iZESu2MTeOZke4YOpGYDN5dPKB06VL+UMIuHwWIuNmF2DIO6oAJyg6yeuk7eQpmSUW+9ncUm5V2okHL/L1uzh2RkD96CWGhBB1ifMSYjy+dbl0xN2Ldq6lq2qqGfKXvE+ShvCukeI5uummsJ5Z5tu9yilfCFbVt3Ck7GNf0fynSpbyxx1r93LkKpkYyepzf/deF1Ck5yT5s9bHpeNOPg2XDeWbNlu8g3Lx3u3T3lw+xb4R6LA9K24Wu0UqlYu8tySpbIoDtq4UbXETdykJfRGDdC6DIw9CFCGPX3qA4O53bCdjofY7H5aH5V6W5n7PcNxG53l83cwTIMrwAASQQCCAZPzgTNUvzNyDd4ddy3PHbY/d3QPCw3AP6LjqvWJGm2yD1KmVSWndGnw6m4xABUaqfWNx5Rp1+lTLk/ksYy6LZX7pYa82xy6wgPm0RpEDMegrE5b5afE3BbsDXQsx+FF2zH+Q6n5kXhwLgdvB2RatDQasx+JmO7N6n8gABoBXHUeDiuXwaPmrsywfESGuK1u4oC95aIVio2DBlKtHQkSOhFVTzJ2H4yxdH2MfabTTBzW7Tr+q4dgD6Mu+ug6+gqVFTaLXFMqfsz7LruHv9/jrYU2wpsqHD+M5pZgpiVERuJadwKtilK5KTk7YSoUpSonRSlKAUpSgPhjcalm2924wW3bUszHYKokn6VTlz+0eO+8ODPcTubsXCvnlC5Q0a5c0dJ619/7QvNRS3awKH/G+9vf9tTFtfYuC3/pjzqi7dpnOVQWPkK4SSPZXCeMWsXZt37Lh7d0ShHXeR6MIII3BBHSs2vIPA+bb+DNvuzPcv3lvMxhLpIzEDaGUFGA1IJ1EmfVfLfH7ePwtrE2vhurMdVYaMp9VaR8qHGjZ0rgtWLj+J27CF71xbaDqxCj89z6VCWRLY4V/2urluYZ40K3V+YKED3Ov0NQpON3dO7Z0jUZWIE+XtVhc3ZuJ4cizh7hS0e9W7cHdZiobREYZ3kE7hRtvVcpiFVQI3naDKyR/s/yr2uiyKeJJrdHk9TFrI2nsy0rV7vUAds3hUmQAx3g6CAD89OhrE4nwTvVVgqXFQtlVhJgEhssiR6EeQqPcvY9LihCWlZCMDHh0OVo6iNOkVJOGuGhFuOpynQsTsJldpIIXXaD515mSEsc6Z6EJKcbIJjOC4kGLLO2pOUOQwI/VaJ0jaZrX4fmbEWAbciRIOZIcHY66MD01/lU14rj1ws3SxuGDOoUFl0AGkqT4dx1FQm/jBiLpdlK94fFMsfLMSIzATJAA02Br1OkyzyxfuJUu5g6jGsbWh7syLHM10sM5zRosSp6j8MEzOoOh2qedmN5mkEKAmeIBEBipyx5STHzFVvhbKhtvh6jxaztI089fSrO5Sa/hcMrrhzdt3Jc5GC3hJMeBwAwyx+KfSo9fKMMe3dnel1a7ZPKVquG8yWMQcqPFwb23Bt3R7o4DfOIraBq8ZTXDPUW/BzWNxCzbe2y3lVrZHiVwGU+4OhrIJqG8ycYW/d7gHMlvVkDZWu3dAltYM6MyMSPh8M6GrAbrAXEtDLYtW7dufhRQo+iwJrb27mYSK0uEwbW7ahiHKgBio/EBrp1E9R57VnYO/rvoa6DOpSlcApSlAKUpQClKjvMeKJzKNco0B2zEbmupWCRA0qorF3EWyZKvM6qHt9TpBLbaaz8qzbfM11FIuC7l/VOcHTXQGdzERU9B2iv+eOF3uL8WxVy0Zs2WFkMZAHdAKwEA/jznY6GYitTawH2VskKpG8HNJ0mDMkCQNY9h1ntvj9lLRt2lVcisxRx3QCjVmaV0EkEmDqag/G+Yrt65lPdG2Ide7F1h4tNDcCz8Q+EAeIa9DjhklKdVsbsmDHDHercjvHsCUuZgIDifLxbn6jX1E1POw7nn7LfvYa8furwNxAAWbvlABChRLMyjb9QRWh4hY72yVbS5ZIUzHwTCH1yMRbOnwtaG4aoiLjW20JUggggwysNRrOhECD6VdJWjH9j1gcVjMT/hoMLbP47oFy8R+rbByp7uT+zWRgeV7VtxcbNevD/NvHvHH7M+G2PRAKweznm0cTwNu9I71fu7wHS6sSR6MIYeh9KlEVQscn9iFLvudQtQTnLkZCTftKBAJZQNIMzttuSDt00qfVwa04pexvEjOCmqZS3CsHbtOC2bQ+IqY09B1bU6HU6VncQxQQGfDEkb5j10ETqI129etTLmPh9oNay2x3t66ttQPDpqzsYH4UDH6edcXeS1dizpbYmZMspP0MVdLNjztSlZVCEsacYldWcQuIbLfVcpMq0uGBgCSVjNoBqyk6egr6cR5ANvxK2dWOhViW12nz9xv5dBYFrk0KCNApMxvFfXl/AWXa5KZbli61srMgEQVYejIVb5+laH1sIbQf4Kf9Pq/XyaDlvkBXtr3yncliSQcs6KfM+vTXrVhC0AAAIA0AGwFdwK5rFnbzbyNWOCxqka7iXBrOIAF62rgajMNVPmp3U+oIrW/wB0YnD/APLXy6j/ACsTNwey3R94v72epFFcFayPHKPBOkzQ47jj28Pnu2xbuajJnDDNJA8QHwn4pI0WSQINV5yNwtsfje/YnubJzA+JZElgdT4WuOC5HRAEOmU19O0PjDYrEfZbQLAnLAiWBORo8X43m0JA0S9Ojg1YfL3A1wWHWyILfFcYCMzmAT7aBROyqorRFUjvBsvXauj4cHUaH8j7/wBa7MaiXOfN64Ze5ViLt0ELBgqDpmJ6eQ9a62krZbgwyzZFjjyya2buYdNND713rz9hcdew/wB/azowYeKDBk/iJENOvhNWnyl2g2sWFS7Fu/t+o5/VPQn9E/KarjlUnR7HW+iZenh7mN64965X432JdSlKtPBFKUoBUV4uhzODvJ/PUVKq1vGOHd4pZfiA+o/rUoumdIBxTHrhbLFiMzzA3MDQf1+dQX/8yytB8XuY/MCs7nrDOuIZjJW5lKnoFVFXKJ00YM0frk9agPEDB6+52qmeSTlXBrjCKjfJK7vMPfn7tV75JKK3jS4CCHtONJV0LKR5GZBArL5FsC9aNy4FUK8KqoFVQkZRHo5Z9dcwUk6VHOUsDN3vDsn8SCAPfc/KppwgIMNcNvwkvcbTznXcRSUJ5YbcjFOGLJqa2NLzUUtXPAyhnBDQdcnwAtJ0SPBmOpJJGmtQvj+Fj7wecGdPafX/AM187vF8xLCXdtWLTGaBJjrqPz3rCv3i5liSfyHt5V2C0xSKssvcm5VRbf8AZ+4TjLV5rwCfY8QpVvGJLJORlCg6g5lIJXRj5Cr4rzr2Ec0th8cMIZNrFZtP0bqKWDD3VSp/d8q9FVJFLFdHNdjWBxjiIw9m5dbUW1LQNyRsB6kwPnVOZ7UhxuazB/8AEY+5c3TCL3K/925le6fkvdL82qRCtVy1w02MOiv/AIjTcunzu3CXufLMSB6AVtq7jRFcbnRxUfvH7Pj0f8GLXum/71oF7Z/eTvF/dWpERWp4/wANN+yVU5XUq9tj+G5bIdT7SIPoTVU1pn8nXujXcC52XEY/FYJ1Fu5hyDb1nvLcLmPoQSJHkR61KKoPg3GUu81G4WIU3r1tdYBZLLWgD6EqY8zlq/Aa1I6xWr5kxNxMO3cg52hAVKgoGMM4zaFlWSAZloB0mtpNYHE5MDy1+ddOGp4Fwa2pW4ba57cLbBgtatKGVQP1iGYkjq0TAra4zE5FmCSToBH8+lYX2ZjrMH00j5719i5JGfWNiN/mNj76H3o+NiSq9zHxXHUSxcuNI7tSzLqDC+h1+vmKozimMe/ce9c1e5J/ZG0D0/CPQHzqadp3FHLjDhMls5T3kmXBIkCNAs6EHXbbSYTjdJnzA+Wteflm5bPsfe+hdBHFD3pf7uPj/P8AoknIvOQsnuLwzBiShCljmMypABJEkt7zsNtpzdy2txe+sWu7YBmZVWEYakDT4bgXfSCdASRrmdnttTgwYUAO5Y9S06T+7GntUe4lzPcxGKdUf7lJGWPL+PWq1ujzeo6p9P1kp4VVPfw/x9/7J32ZcyXMTaa1eJZrQUqx1LIZ0PmRpr1BHuZtVcdm/E075lOrOIVvUSSCPXefSrHr0MTuJ4HqE4TzynjjpT3r+f3FKUqwwilKUBDubuBW7gKuoKPqOhDdYI2P9aqzHcgKrfGxXoDBO/tV947AreXK2nkRuDUcxnKL5fCyufbL9NT/ACqSUX+omptcFWW8CEyouS1bn43ZUQHzZmI1OgH08q2fLmCF4/Z3Yw7NbJGhgkgkTtpJB9RWx4py3cBGeyQFMgkaSNiI0J8j0rZ8m8HJxSsRpblj5TEL85/hVuyRyyP8S/s6Wz/y+Kup6XUW7+a5I+hrWJ/Z0xE64u0B6W3J+mYfxq+6weOYw2cNfur8Vu1cce6qSPzFZzit7EL7POyKzwu6b7XDfvwVVioRUDb5VljmI0knadpNT9byklQQSsSARInUSOleXsTxi+l830uut4mTcUw5P6x/F7GR6V041zLjcRiFx6lrdwIqG5ZLIGKGJYAyJhQRscp2GgjGVluTHp7nqVjUe439/icPht1B+0Xf2LRHdg/tXSp9QjVVXLPb7etgLjbffKIBuWwEuzruuiOTB2K7HerK5M4xYxdzEX7d61ce6VCqrqzJYQEW8ygyst3ja/pR0qmcZar/AOCl+CWqK5pSr4qlQIv2g8dxOBwy38OiXFW4i3Vac3ducgKEHQhiu4OhPlVZ47tJxcuDcBDTplXwg9AQAfqTVqc/48WeHYliQJQoJ87hCD82rzRjeJj8MH1Ow/r/AA9ajJNvYthSW5ncbS1ey4i0jYVluLnuh2a2W3zLmMi8D4sqk+ZjepLzN2z4nEqUws4e3tm/zGGxOb8A1nw6+pqE4Thb4lpUF46/CizE5mOg9lBPqKl2A5TTDkPfh7mmkBQqidcp1A38T79KklRxu3Zuuyrn18Fh3s37b3M957ouFoY5gk6FfF4gTM7k+VWdwznXC4pxb8SOfhDiJPkCCR9d6p3GYkXIy6Fdj6dR9Ib2HrWwwSHRp1EEH1qEpOLJKKki8PsorsMOvlXa2ZAJ3gV2q0pNFzhy0uOwrWwAHHitnaHHSfI7H39Kom7mfOrgh1hTIIMiYkfpaEe8V6TqDc1dn3f3nvWo+8ALrMHONJHuN/UT1rPlxa90fT+h+qR6e8OV1HlPw+6/PPyvuVxyvx9sPmt5vu7wAYHTK40DDp6H09hWaMD3AYxJJJI2OvtvWywfZdiC8MoVfMkR/P8AhVkYDlPD2rSWygfIPiYSSep9PYaVTDBKty/1vP0jkp4pXJ81/PyVPwG61m+t5QWZTOXYkDp7kTV4AzWFa4JYVgy2bYZdiFEj2rOrVjhoR8vlyKdUKUpVhSKUpQClKUArgLFc0oBWNxPCd9Zu2/8AqI6f6lI/nWTSgPJuNRi4QA5mIUCNZOm3pW8wrG2iADweJV3BPdxm+mhbymOhiVcc5RK8dhAchIxIaCVQMSWk7DxB1A9fQxj884cWraWcKLQR1Fu5cd1Zii6JaEmTmJYn1J6tNURnpaj3N0oa05dkRq9wG3iDNo5bpGqr4GJ1MZT4bo0nKsnzWtBe4ddwz94qsHQkh7TNbYNsdBqjbyVjyipFwnl2/fD+EqFMeMSCcpYgEeUAE7agawY6f3kxgXM2ZJVgxBIjxETJOg1iSAJgCCDcmm6MrhJJNrZm55U7dsThyExi/abY0zCFvr7x4X9iAfM1feGvi4iuAQGAaDEiRMGCRNeWuKWEdlgANuSNNDMD+J+nnVjdh+MvLfuYcEnDLbLkGSEuFlC5f0cwzyOuWelcct6O+39Ool3a0+bBC1P+LcWf2Vlv4hfrVNcN5XsqWa6c+U6KdFA316nr6b1cHaXhmc2jHhAYfvGP5CqyxuEKeLrEGBOnt1gwflUHKpHVG4n3/vcWhlt5UIiMvxKDMRGibGCBMjQ1xwPC/acTDeJQCzJ8ZbNIllzBnAEk5DmBiAw3m3CeVbF/BAKPC6sZmWzEXZBO/ha4yxOmQR0qJcQu28Jd7lVs3782VsWhaN1kuqqm89y4YCPJmFLMoCMcoJNc16rSJ6FGmzfcY5O7qyjWw1zuswAMs4tMQwWYzXMrTGxKkAzGse4I2bEphASLrtlC7MF3zQddFkyfKpjwfjHEDbDYm3YQywNsA5wAYBLC6y66/Seum5wV5r8kWhmAzCCJI2JHt/uag1NLdWWJQb2dExArmo3w7iTKyiWKt0OsDbrrUjBmroS1K6ozZIaHV2c0pSplYpSlAKUpQClKUApSlAKUpQClKUAJrV8U4x3eiAEnqdh/v1/OtlcEg1qcZgc2sa1xk4Ve5U3aVzk+Y2LZLEj7xo+YUDyAM/P3qqzfbOMwEE66R/DpUy40jZrjTDtcaSwzQxMwfLy1qP38L3uQ5crHQj19Bua86ORW2z154XSosvl3jGXBXbzggW87GAP8MTcXLHQBig9qgF7FB81xzBYlmE+HU5oB0IgxA9KntrhQt2u4M5LuHFpvLMoKudPRh9KmnKPZVhsA9u9me7eRWGZoyZmjxKhnKQJUQdmaZOo1Yf1S8mPqH9MfBWPKvZvi8eQ7KbFpjLXLikGPJEMFtIAOi+p2q8OXOW7OAsi1YWBuzHV3bqzHqfyGwAAitpSrlGjLLI5bdj5YrCrdUo6hlO4P+9DVf8y8iOkthwbidV/GPYfiHtr6GrFoaSimRjJx4K75Oz4XBubqun3jlUuAqQNFAgiQCQTr5zXXg+GSwghgCWdy7aFrjkm4+vVjoJ0A0G2u04hiNQXkpLZo1OoIJ+RI39q1mAvC4mePDLZekiWHiEaEgGf46VXgunJmrKltEyLt9CQFAYHYt4jO/nptvp101r523e22e23jHTodpUyNJg+uhInStZzFxsYWy146rb2C6ZmfwhRuILSd9ht5xXhvaUxJ+0Ycquhm22YgSDqCBO3T6a1NzSdHNLasn/Bs2VVYQVgQYJBB2J29v5aVO8P8C+w/hUN4JcS+FuIQQ0FY211G4HSZG8zp5zO0IUD0FTKJnelKUKxSlKAUpSgFKUoBSlKAUpSgFKUoBXV0BrtSgIlzNyDaxniJKMJOZIkmI1860/D+zizhmzibtzo9zKWA8lgAD6TVi183sA1X7UL1VuXrPOtLexCcXwOUI2Ilp/36VM8FPdpO+VZ94Fdf7vXrJrJqSik7ISm5KhSlKkVilKUBo+KcLOpG2+nz8tt9+uxrUfYcoyxoPnHrHnOuw210qZmsS9gAdtPTpQmpeSpe0bAlrNvyFw94JJB8JyHc7RHvNQVbEiSIHT1r0XiuApeQpcAZG0I129+h9fQVGsL2RYZLgZrl50BkW2KhfmVUE/lVMoO7RfHLGtzp2UcOYYIG4NC75Z/R0/8A6zf7NTyuliwqKFQBVUQABAAHQV3q1KlRnk7dilKV0iKUpQClKUApSlA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4" name="3 Grupo"/>
          <p:cNvGrpSpPr/>
          <p:nvPr/>
        </p:nvGrpSpPr>
        <p:grpSpPr>
          <a:xfrm>
            <a:off x="727075" y="1642768"/>
            <a:ext cx="8010525" cy="4688682"/>
            <a:chOff x="4922838" y="5149066"/>
            <a:chExt cx="8010525" cy="4688682"/>
          </a:xfrm>
        </p:grpSpPr>
        <p:pic>
          <p:nvPicPr>
            <p:cNvPr id="1031" name="Picture 7" descr="C:\Users\jpco\Desktop\e83249bd3ba799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150" y="7456498"/>
              <a:ext cx="285750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jpco\Desktop\teletrabajo-discapacida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50" y="7456498"/>
              <a:ext cx="3448050" cy="218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jpco\Desktop\3108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838" y="5161766"/>
              <a:ext cx="3706507" cy="246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jpco\Desktop\King-Size-Homer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345" y="5149066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jpco\Desktop\descarg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0238" y="685800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Provisión de recursos en una red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de muchos tamaños</a:t>
            </a:r>
            <a:endParaRPr lang="es-ES" noProof="1"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69"/>
          <a:stretch>
            <a:fillRect/>
          </a:stretch>
        </p:blipFill>
        <p:spPr>
          <a:xfrm>
            <a:off x="769279" y="1567543"/>
            <a:ext cx="7621337" cy="4898364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Provisión de recursos en una red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Clientes y servidores</a:t>
            </a:r>
            <a:endParaRPr lang="es-ES" noProof="1">
              <a:latin typeface="Arial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38"/>
          <a:stretch>
            <a:fillRect/>
          </a:stretch>
        </p:blipFill>
        <p:spPr bwMode="auto">
          <a:xfrm>
            <a:off x="115596" y="1549400"/>
            <a:ext cx="4639606" cy="265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34940" y="3221088"/>
            <a:ext cx="4602827" cy="35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6465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19478</TotalTime>
  <Pages>28</Pages>
  <Words>1191</Words>
  <Application>Microsoft Office PowerPoint</Application>
  <PresentationFormat>Presentación en pantalla (4:3)</PresentationFormat>
  <Paragraphs>247</Paragraphs>
  <Slides>50</Slides>
  <Notes>50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52" baseType="lpstr">
      <vt:lpstr>PPT-TMPLT-WHT_C</vt:lpstr>
      <vt:lpstr>NetAcad-4F_PPT-WHT_060408</vt:lpstr>
      <vt:lpstr>Capítulo 1: Exploración de la red</vt:lpstr>
      <vt:lpstr>Capítulo 1: Objetivos</vt:lpstr>
      <vt:lpstr>Capítulo 1</vt:lpstr>
      <vt:lpstr>Capítulo 1</vt:lpstr>
      <vt:lpstr>Las redes en la actualidad Las redes en el pasado y en la vida cotidiana</vt:lpstr>
      <vt:lpstr>Las redes en la actualidad La comunidad global</vt:lpstr>
      <vt:lpstr>Interconexión de nuestras vidas El impacto de las redes en la vida cotidiana</vt:lpstr>
      <vt:lpstr>Provisión de recursos en una red Redes de muchos tamaños</vt:lpstr>
      <vt:lpstr>Provisión de recursos en una red Clientes y servidores</vt:lpstr>
      <vt:lpstr>Provisión de recursos en una red Punto a punto</vt:lpstr>
      <vt:lpstr>LAN, WAN e Internet Componentes de las redes</vt:lpstr>
      <vt:lpstr>Componentes de las redes Dispositivos finales</vt:lpstr>
      <vt:lpstr>Componentes de las redes Dispositivos de infraestructura de red</vt:lpstr>
      <vt:lpstr>Componentes de las redes Medios de red</vt:lpstr>
      <vt:lpstr>Componentes de las redes Representaciones de red</vt:lpstr>
      <vt:lpstr>Componentes de las redes Diagramas de topologías</vt:lpstr>
      <vt:lpstr>LAN y WAN Tipos de redes</vt:lpstr>
      <vt:lpstr>LAN y WAN Redes de área local (LAN)</vt:lpstr>
      <vt:lpstr>LAN y WAN Redes de área extensa (WAN)</vt:lpstr>
      <vt:lpstr>LAN, WAN e Internet Internet </vt:lpstr>
      <vt:lpstr>Internet Intranet y Extranet</vt:lpstr>
      <vt:lpstr>LAN, WAN e Internet Tecnologías de acceso a Internet</vt:lpstr>
      <vt:lpstr>Conexión a Internet Conexión de usuarios remotos a Internet</vt:lpstr>
      <vt:lpstr>Conexión a Internet Conexión de empresas a Internet</vt:lpstr>
      <vt:lpstr>Redes convergentes La red convergente</vt:lpstr>
      <vt:lpstr>Redes convergentes Planificación para el futuro</vt:lpstr>
      <vt:lpstr>Red confiable La arquitectura de la red que da soporte</vt:lpstr>
      <vt:lpstr>Red confiable Tolerancia a fallas en redes conmutadas por circuitos</vt:lpstr>
      <vt:lpstr>Red confiable Redes conmutadas por paquetes</vt:lpstr>
      <vt:lpstr>Red confiable Redes escalables</vt:lpstr>
      <vt:lpstr>Red confiable Provisión de QoS </vt:lpstr>
      <vt:lpstr>Red confiable Provisión de seguridad de red</vt:lpstr>
      <vt:lpstr>Tendencias de red Nuevas tendencias</vt:lpstr>
      <vt:lpstr>Tendencias de red Traiga su propio dispositivo (BYOD)</vt:lpstr>
      <vt:lpstr>Tendencias de red Colaboración en línea</vt:lpstr>
      <vt:lpstr>Tendencias de red Comunicación de video</vt:lpstr>
      <vt:lpstr>Tendencias de red Computación en la nube</vt:lpstr>
      <vt:lpstr>Tendencias de red Centros de datos</vt:lpstr>
      <vt:lpstr>Tecnologías de red para el hogar Tendencias tecnológicas en el hogar</vt:lpstr>
      <vt:lpstr>Tecnologías de red para el hogar Redes por línea eléctrica</vt:lpstr>
      <vt:lpstr>Tecnologías de red para el hogar Banda ancha inalámbrica</vt:lpstr>
      <vt:lpstr>El futuro de las redes Seguridad de red</vt:lpstr>
      <vt:lpstr>Seguridad de red Amenazas de seguridad</vt:lpstr>
      <vt:lpstr>Seguridad de redes Soluciones de seguridad</vt:lpstr>
      <vt:lpstr>Arquitecturas de red Arquitecturas de red de Cisco</vt:lpstr>
      <vt:lpstr>Arquitecturas de red Cisco Certified Network Associate (CCNA)</vt:lpstr>
      <vt:lpstr>Exploración de la red Resumen</vt:lpstr>
      <vt:lpstr>Exploración de la red Resumen</vt:lpstr>
      <vt:lpstr>Exploración de la red Resumen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jpco</cp:lastModifiedBy>
  <cp:revision>711</cp:revision>
  <cp:lastPrinted>1999-01-27T00:54:54Z</cp:lastPrinted>
  <dcterms:created xsi:type="dcterms:W3CDTF">2006-10-23T15:07:30Z</dcterms:created>
  <dcterms:modified xsi:type="dcterms:W3CDTF">2014-03-26T21:07:06Z</dcterms:modified>
</cp:coreProperties>
</file>