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4"/>
  </p:notesMasterIdLst>
  <p:handoutMasterIdLst>
    <p:handoutMasterId r:id="rId45"/>
  </p:handoutMasterIdLst>
  <p:sldIdLst>
    <p:sldId id="500" r:id="rId3"/>
    <p:sldId id="541" r:id="rId4"/>
    <p:sldId id="782" r:id="rId5"/>
    <p:sldId id="879" r:id="rId6"/>
    <p:sldId id="816" r:id="rId7"/>
    <p:sldId id="856" r:id="rId8"/>
    <p:sldId id="857" r:id="rId9"/>
    <p:sldId id="858" r:id="rId10"/>
    <p:sldId id="882" r:id="rId11"/>
    <p:sldId id="883" r:id="rId12"/>
    <p:sldId id="884" r:id="rId13"/>
    <p:sldId id="859" r:id="rId14"/>
    <p:sldId id="860" r:id="rId15"/>
    <p:sldId id="861" r:id="rId16"/>
    <p:sldId id="862" r:id="rId17"/>
    <p:sldId id="863" r:id="rId18"/>
    <p:sldId id="864" r:id="rId19"/>
    <p:sldId id="880" r:id="rId20"/>
    <p:sldId id="865" r:id="rId21"/>
    <p:sldId id="866" r:id="rId22"/>
    <p:sldId id="885" r:id="rId23"/>
    <p:sldId id="867" r:id="rId24"/>
    <p:sldId id="868" r:id="rId25"/>
    <p:sldId id="869" r:id="rId26"/>
    <p:sldId id="870" r:id="rId27"/>
    <p:sldId id="886" r:id="rId28"/>
    <p:sldId id="871" r:id="rId29"/>
    <p:sldId id="887" r:id="rId30"/>
    <p:sldId id="888" r:id="rId31"/>
    <p:sldId id="872" r:id="rId32"/>
    <p:sldId id="873" r:id="rId33"/>
    <p:sldId id="874" r:id="rId34"/>
    <p:sldId id="889" r:id="rId35"/>
    <p:sldId id="875" r:id="rId36"/>
    <p:sldId id="876" r:id="rId37"/>
    <p:sldId id="877" r:id="rId38"/>
    <p:sldId id="878" r:id="rId39"/>
    <p:sldId id="881" r:id="rId40"/>
    <p:sldId id="783" r:id="rId41"/>
    <p:sldId id="855" r:id="rId42"/>
    <p:sldId id="681" r:id="rId4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6" clrIdx="0"/>
  <p:cmAuthor id="1" name="carykell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DC5"/>
    <a:srgbClr val="3E8DC5"/>
    <a:srgbClr val="3E67A4"/>
    <a:srgbClr val="000000"/>
    <a:srgbClr val="C0C0C4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 autoAdjust="0"/>
    <p:restoredTop sz="84254" autoAdjust="0"/>
  </p:normalViewPr>
  <p:slideViewPr>
    <p:cSldViewPr snapToGrid="0">
      <p:cViewPr varScale="1">
        <p:scale>
          <a:sx n="62" d="100"/>
          <a:sy n="62" d="100"/>
        </p:scale>
        <p:origin x="-17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None/>
            </a:pPr>
            <a:r>
              <a:rPr lang="en-US" sz="1200" b="1" dirty="0" smtClean="0"/>
              <a:t>Scaling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1" dirty="0" smtClean="0"/>
              <a:t>Chapter 1: Introduction to Scaling Networks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Cisco Enterprise Architecture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Cisco Enterprise Architecture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1.1.1.5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Failure Domains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Design for Scalability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Planning for Redundancy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Increasing Bandwidth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Expanding the Access Layer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1.1.2.5</a:t>
            </a:r>
            <a:r>
              <a:rPr lang="en-US" b="1" baseline="0" dirty="0" smtClean="0"/>
              <a:t> </a:t>
            </a:r>
            <a:r>
              <a:rPr lang="en-US" b="1" dirty="0" smtClean="0"/>
              <a:t>Fine</a:t>
            </a:r>
            <a:r>
              <a:rPr lang="en-US" b="1" baseline="0" dirty="0" smtClean="0"/>
              <a:t>-tuning Routing Protocols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1.2 Selecting Network Devices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1.2.1.1 Switch Platforms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Port Density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Port Density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Forwarding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Rates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1.2.1.4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Power over Ethernet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1.2.1.5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Multilayer Switching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1.2.2.1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Router Requirements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1.2.2.1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Router Requirements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Cisco Routers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Cisco Routers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Cisco Routers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Router Hardware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1.2.3.1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Managing IOS Files and Licensing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In-Band versus Out-of-Band Management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In-Band versus Out-of-Band Management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Router CLI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1.2.3.4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Router Show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1.2.3.5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Switch CLI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1.2.3.6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Switch Show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1.3 Summary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dirty="0" smtClean="0">
                <a:cs typeface="Arial" charset="0"/>
              </a:rPr>
              <a:t>1.1 </a:t>
            </a:r>
            <a:r>
              <a:rPr lang="en-US" sz="1200" b="1" dirty="0" smtClean="0"/>
              <a:t>Implementing a Network Design</a:t>
            </a:r>
            <a:endParaRPr lang="en-US" sz="1200" b="1" dirty="0" smtClean="0">
              <a:cs typeface="Arial" charset="0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 (continued)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The Need to Scale the Network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Enterprise Business Devices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Hierarchical Network Design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Cisco Enterprise Architecture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Cisco Enterprise Architecture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‹Nº›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‹Nº›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‹Nº›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‹Nº›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1: Introduction to Scaling Networks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Arquitectura empresarial de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570" y="2015274"/>
            <a:ext cx="4504510" cy="4004526"/>
          </a:xfrm>
        </p:spPr>
        <p:txBody>
          <a:bodyPr/>
          <a:lstStyle/>
          <a:p>
            <a:pPr marL="0" indent="0">
              <a:buNone/>
            </a:pPr>
            <a:r>
              <a:rPr lang="es-CO" sz="2000" b="1" dirty="0"/>
              <a:t>Perímetro empresarial</a:t>
            </a:r>
            <a:endParaRPr lang="es-CO" sz="2000" dirty="0"/>
          </a:p>
          <a:p>
            <a:pPr marL="0" indent="0">
              <a:buNone/>
            </a:pPr>
            <a:r>
              <a:rPr lang="es-CO" sz="2000" dirty="0"/>
              <a:t>El módulo de perímetro empresarial está compuesto por los módulos de Internet, VPN y WAN que conectan la empresa a la red del proveedor de servicios. Este módulo extiende los servicios de la empresa a sitios remotos y permite que la empresa utilice recursos de Internet y de socios. Proporciona </a:t>
            </a:r>
            <a:r>
              <a:rPr lang="es-CO" sz="2000" dirty="0" err="1"/>
              <a:t>QoS</a:t>
            </a:r>
            <a:r>
              <a:rPr lang="es-CO" sz="2000" dirty="0"/>
              <a:t>, refuerzo de políticas, niveles de servicio y seguridad.</a:t>
            </a:r>
          </a:p>
          <a:p>
            <a:pPr marL="0" indent="0">
              <a:buNone/>
            </a:pPr>
            <a:r>
              <a:rPr lang="es-CO" sz="1900" dirty="0" smtClean="0"/>
              <a:t>.</a:t>
            </a:r>
            <a:endParaRPr lang="es-CO" sz="19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713" t="31548" r="26487" b="17262"/>
          <a:stretch>
            <a:fillRect/>
          </a:stretch>
        </p:blipFill>
        <p:spPr bwMode="auto">
          <a:xfrm>
            <a:off x="4922521" y="2016034"/>
            <a:ext cx="4053184" cy="4500789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  <p:sp>
        <p:nvSpPr>
          <p:cNvPr id="3" name="2 Flecha abajo"/>
          <p:cNvSpPr/>
          <p:nvPr/>
        </p:nvSpPr>
        <p:spPr bwMode="auto">
          <a:xfrm>
            <a:off x="6568440" y="128016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Arquitectura empresarial de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570" y="2015274"/>
            <a:ext cx="4504510" cy="2511006"/>
          </a:xfrm>
        </p:spPr>
        <p:txBody>
          <a:bodyPr/>
          <a:lstStyle/>
          <a:p>
            <a:pPr marL="0" indent="0">
              <a:buNone/>
            </a:pPr>
            <a:r>
              <a:rPr lang="es-CO" sz="2000" b="1" dirty="0"/>
              <a:t>Perímetro del proveedor de servicios</a:t>
            </a:r>
          </a:p>
          <a:p>
            <a:pPr marL="0" indent="0">
              <a:buNone/>
            </a:pPr>
            <a:r>
              <a:rPr lang="es-CO" sz="2000" dirty="0" smtClean="0"/>
              <a:t>El </a:t>
            </a:r>
            <a:r>
              <a:rPr lang="es-CO" sz="2000" dirty="0"/>
              <a:t>módulo de perímetro del proveedor de servicios proporciona servicios de Internet, de red pública de telefonía conmutada (PSTN) y WAN.</a:t>
            </a:r>
            <a:endParaRPr lang="es-CO" sz="2000" dirty="0"/>
          </a:p>
          <a:p>
            <a:pPr marL="0" indent="0">
              <a:buNone/>
            </a:pPr>
            <a:r>
              <a:rPr lang="es-CO" sz="1900" dirty="0" smtClean="0"/>
              <a:t>.</a:t>
            </a:r>
            <a:endParaRPr lang="es-CO" sz="19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713" t="31548" r="26487" b="17262"/>
          <a:stretch>
            <a:fillRect/>
          </a:stretch>
        </p:blipFill>
        <p:spPr bwMode="auto">
          <a:xfrm>
            <a:off x="4922521" y="2016034"/>
            <a:ext cx="4053184" cy="4500789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  <p:sp>
        <p:nvSpPr>
          <p:cNvPr id="6" name="5 Flecha abajo"/>
          <p:cNvSpPr/>
          <p:nvPr/>
        </p:nvSpPr>
        <p:spPr bwMode="auto">
          <a:xfrm>
            <a:off x="7528560" y="128016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199" y="5684520"/>
            <a:ext cx="36118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FF0000"/>
                </a:solidFill>
              </a:rPr>
              <a:t>Actividad: Identificar los módulos de la arquitectura empresarial de </a:t>
            </a:r>
            <a:r>
              <a:rPr lang="es-CO" sz="1600" dirty="0" smtClean="0">
                <a:solidFill>
                  <a:srgbClr val="FF0000"/>
                </a:solidFill>
              </a:rPr>
              <a:t>Cisco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Dominios de </a:t>
            </a:r>
            <a:r>
              <a:rPr lang="es-CO" dirty="0" smtClean="0"/>
              <a:t>fallas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4"/>
            <a:ext cx="7997372" cy="4934166"/>
          </a:xfrm>
        </p:spPr>
        <p:txBody>
          <a:bodyPr/>
          <a:lstStyle/>
          <a:p>
            <a:r>
              <a:rPr lang="es-CO" sz="2000" dirty="0"/>
              <a:t>Un dominio de fallas es el área de la red que se ve afectada cuando un dispositivo o un servicio de red esenciales experimentan problemas</a:t>
            </a:r>
            <a:r>
              <a:rPr lang="es-CO" sz="2000" dirty="0" smtClean="0"/>
              <a:t>.</a:t>
            </a:r>
          </a:p>
          <a:p>
            <a:r>
              <a:rPr lang="es-CO" sz="2000" dirty="0"/>
              <a:t>El uso de enlaces redundantes y equipos confiables de alta tecnología minimizan las posibilidades de interrupciones de los servicios de la red</a:t>
            </a:r>
            <a:r>
              <a:rPr lang="es-CO" sz="2000" dirty="0" smtClean="0"/>
              <a:t>.</a:t>
            </a:r>
          </a:p>
          <a:p>
            <a:r>
              <a:rPr lang="es-CO" sz="2000" dirty="0"/>
              <a:t>Si los dominios de fallas son más pequeños, se reduce el impacto de las fallas sobre la productividad de la empresa</a:t>
            </a:r>
            <a:r>
              <a:rPr lang="es-CO" sz="2000" dirty="0" smtClean="0"/>
              <a:t>.</a:t>
            </a:r>
          </a:p>
          <a:p>
            <a:r>
              <a:rPr lang="es-CO" sz="2000" dirty="0"/>
              <a:t>Si los dominios de fallas son más </a:t>
            </a:r>
            <a:r>
              <a:rPr lang="es-CO" sz="2000" dirty="0" smtClean="0"/>
              <a:t>pequeños, simplifican </a:t>
            </a:r>
            <a:r>
              <a:rPr lang="es-CO" sz="2000" dirty="0"/>
              <a:t>el proceso de resolución de </a:t>
            </a:r>
            <a:r>
              <a:rPr lang="es-CO" sz="2000" dirty="0" smtClean="0"/>
              <a:t>problemas</a:t>
            </a:r>
            <a:r>
              <a:rPr lang="es-CO" sz="2000" dirty="0"/>
              <a:t>.</a:t>
            </a:r>
            <a:endParaRPr lang="es-CO" sz="2000" dirty="0" smtClean="0"/>
          </a:p>
          <a:p>
            <a:r>
              <a:rPr lang="es-CO" sz="2000" dirty="0" smtClean="0"/>
              <a:t>La implementación de </a:t>
            </a:r>
            <a:r>
              <a:rPr lang="es-CO" sz="2000" dirty="0"/>
              <a:t>“bloque de switches de edificio” o “de departamento</a:t>
            </a:r>
            <a:r>
              <a:rPr lang="es-CO" sz="2000" dirty="0" smtClean="0"/>
              <a:t>” en una red empresarial, donde cada </a:t>
            </a:r>
            <a:r>
              <a:rPr lang="es-CO" sz="2000" dirty="0"/>
              <a:t>bloque de switches funciona de manera </a:t>
            </a:r>
            <a:r>
              <a:rPr lang="es-CO" sz="2000" dirty="0" smtClean="0"/>
              <a:t>independiente; se tiene como resultado que la </a:t>
            </a:r>
            <a:r>
              <a:rPr lang="es-CO" sz="2000" dirty="0"/>
              <a:t>falla de un único dispositivo no desactiva la red. 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Diseño que admita la </a:t>
            </a:r>
            <a:r>
              <a:rPr lang="es-CO" dirty="0" smtClean="0"/>
              <a:t>escalabilidad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4"/>
            <a:ext cx="7798130" cy="4962865"/>
          </a:xfrm>
        </p:spPr>
        <p:txBody>
          <a:bodyPr/>
          <a:lstStyle/>
          <a:p>
            <a:r>
              <a:rPr lang="es-CO" sz="2000" dirty="0"/>
              <a:t>Utilice equipo modular expansible o de dispositivos agrupados que puedan actualizarse fácilmente para incrementar las capacidades</a:t>
            </a:r>
            <a:r>
              <a:rPr lang="es-CO" sz="2000" dirty="0" smtClean="0"/>
              <a:t>.</a:t>
            </a:r>
            <a:endParaRPr lang="en-US" sz="2000" dirty="0" smtClean="0"/>
          </a:p>
          <a:p>
            <a:r>
              <a:rPr lang="es-CO" sz="2000" dirty="0"/>
              <a:t>Diseñe la red jerárquica para que incluya módulos que se puedan agregar, actualizar y modificar según sea necesario, sin afectar el diseño de otras áreas funcionales de la red.  </a:t>
            </a:r>
            <a:endParaRPr lang="es-CO" sz="2000" dirty="0" smtClean="0"/>
          </a:p>
          <a:p>
            <a:r>
              <a:rPr lang="es-CO" sz="2000" dirty="0"/>
              <a:t>Cree una estrategia de direcciones IPv4 o IPv6 que sea jerárquica. </a:t>
            </a:r>
            <a:endParaRPr lang="en-US" sz="2000" dirty="0" smtClean="0"/>
          </a:p>
          <a:p>
            <a:r>
              <a:rPr lang="es-CO" sz="2000" dirty="0"/>
              <a:t>Elija routers o switches de capas múltiples para limitar la difusión y filtrar otro tipo de tráfico no deseado en la red. 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Planificación para la </a:t>
            </a:r>
            <a:r>
              <a:rPr lang="es-CO" dirty="0" smtClean="0"/>
              <a:t>redundancia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930" y="1390433"/>
            <a:ext cx="3663913" cy="5162767"/>
          </a:xfrm>
        </p:spPr>
        <p:txBody>
          <a:bodyPr/>
          <a:lstStyle/>
          <a:p>
            <a:r>
              <a:rPr lang="es-CO" sz="2000" dirty="0"/>
              <a:t>Un método para implementar la redundancia consiste en instalar equipos duplicados y proporcionar servicios de conmutación por falla para los dispositivos esenciales. </a:t>
            </a:r>
            <a:endParaRPr lang="es-CO" sz="2000" dirty="0" smtClean="0"/>
          </a:p>
          <a:p>
            <a:r>
              <a:rPr lang="es-CO" sz="2000" dirty="0"/>
              <a:t>Otro método para implementar la redundancia es mediante rutas </a:t>
            </a:r>
            <a:r>
              <a:rPr lang="es-CO" sz="2000" dirty="0" smtClean="0"/>
              <a:t>redundantes. </a:t>
            </a:r>
            <a:r>
              <a:rPr lang="es-CO" sz="2000" dirty="0"/>
              <a:t>Las rutas redundantes ofrecen rutas físicas alternativas para que los datos atraviesen la red. En una red conmutada, las rutas redundantes admiten una alta disponibilidad.</a:t>
            </a: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7410" t="38524" r="15108" b="20833"/>
          <a:stretch>
            <a:fillRect/>
          </a:stretch>
        </p:blipFill>
        <p:spPr bwMode="auto">
          <a:xfrm>
            <a:off x="3822843" y="2037804"/>
            <a:ext cx="5321157" cy="3243944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Aumento del ancho de banda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0" y="1497113"/>
            <a:ext cx="4138750" cy="4979887"/>
          </a:xfrm>
        </p:spPr>
        <p:txBody>
          <a:bodyPr/>
          <a:lstStyle/>
          <a:p>
            <a:r>
              <a:rPr lang="es-CO" sz="2000" dirty="0"/>
              <a:t>La agregación de enlaces permite que el administrador aumente el ancho de banda entre los dispositivos mediante la creación de un enlace lógico compuesto de varios enlaces físicos. </a:t>
            </a:r>
            <a:r>
              <a:rPr lang="en-US" sz="2000" dirty="0" smtClean="0"/>
              <a:t> </a:t>
            </a:r>
          </a:p>
          <a:p>
            <a:r>
              <a:rPr lang="es-CO" sz="2000" dirty="0" err="1"/>
              <a:t>EtherChannel</a:t>
            </a:r>
            <a:r>
              <a:rPr lang="es-CO" sz="2000" dirty="0"/>
              <a:t> es una forma de agregación de enlaces que se utiliza en las redes </a:t>
            </a:r>
            <a:r>
              <a:rPr lang="es-CO" sz="2000" dirty="0" smtClean="0"/>
              <a:t>conmutadas, </a:t>
            </a:r>
            <a:r>
              <a:rPr lang="es-CO" sz="2000" dirty="0"/>
              <a:t>utiliza los puertos de switch existentes, por lo tanto, no es necesario incurrir en gastos adicionales para actualizar el enlace a una conexión más veloz y costosa.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266" t="41270" r="28272" b="23016"/>
          <a:stretch>
            <a:fillRect/>
          </a:stretch>
        </p:blipFill>
        <p:spPr bwMode="auto">
          <a:xfrm>
            <a:off x="4008120" y="2009031"/>
            <a:ext cx="5135879" cy="317683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Expansión de la capa de acceso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329" y="1375193"/>
            <a:ext cx="3483431" cy="5193247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/>
              <a:t>La red debe estar diseñada para poder expandir el acceso a la red para las personas y los dispositivos, según sea necesario. Para la extensión de la conectividad de la capa de acceso, cada vez es más importante la conectividad inalámbrica. </a:t>
            </a: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Esta </a:t>
            </a:r>
            <a:r>
              <a:rPr lang="es-CO" sz="2000" dirty="0"/>
              <a:t>proporciona muchas ventajas, como un aumento de la flexibilidad, una reducción de costos y la capacidad de crecer y adaptarse a los requisitos cambiantes de las redes y las empresas</a:t>
            </a:r>
            <a:r>
              <a:rPr lang="es-CO" sz="2000" dirty="0" smtClean="0"/>
              <a:t>.</a:t>
            </a: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8597" t="34722" r="29722" b="17262"/>
          <a:stretch>
            <a:fillRect/>
          </a:stretch>
        </p:blipFill>
        <p:spPr bwMode="auto">
          <a:xfrm>
            <a:off x="3733800" y="1391777"/>
            <a:ext cx="5410201" cy="497854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Ajuste de los protocolos de </a:t>
            </a:r>
            <a:r>
              <a:rPr lang="es-CO" dirty="0" err="1"/>
              <a:t>routing</a:t>
            </a:r>
            <a:endParaRPr lang="es-C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" y="1561208"/>
            <a:ext cx="3733800" cy="5159631"/>
          </a:xfrm>
        </p:spPr>
        <p:txBody>
          <a:bodyPr/>
          <a:lstStyle/>
          <a:p>
            <a:r>
              <a:rPr lang="es-CO" sz="2000" dirty="0" smtClean="0"/>
              <a:t>Las </a:t>
            </a:r>
            <a:r>
              <a:rPr lang="es-CO" sz="2000" dirty="0"/>
              <a:t>redes empresariales generalmente utilizan protocolos más avanzados, como los protocolos de estado de enlace, debido a su diseño jerárquico y a la capacidad de escalamiento a redes más grandes.</a:t>
            </a:r>
          </a:p>
          <a:p>
            <a:r>
              <a:rPr lang="es-CO" sz="2000" dirty="0"/>
              <a:t>Los protocolos de </a:t>
            </a:r>
            <a:r>
              <a:rPr lang="es-CO" sz="2000" dirty="0" err="1"/>
              <a:t>routing</a:t>
            </a:r>
            <a:r>
              <a:rPr lang="es-CO" sz="2000" dirty="0"/>
              <a:t> de estado de enlace, como el protocolo OSPF (Open </a:t>
            </a:r>
            <a:r>
              <a:rPr lang="es-CO" sz="2000" dirty="0" err="1"/>
              <a:t>Shortest</a:t>
            </a:r>
            <a:r>
              <a:rPr lang="es-CO" sz="2000" dirty="0"/>
              <a:t> </a:t>
            </a:r>
            <a:r>
              <a:rPr lang="es-CO" sz="2000" dirty="0" err="1"/>
              <a:t>Path</a:t>
            </a:r>
            <a:r>
              <a:rPr lang="es-CO" sz="2000" dirty="0"/>
              <a:t> </a:t>
            </a:r>
            <a:r>
              <a:rPr lang="es-CO" sz="2000" dirty="0" err="1"/>
              <a:t>First</a:t>
            </a:r>
            <a:r>
              <a:rPr lang="es-CO" sz="2000" dirty="0" smtClean="0"/>
              <a:t>), </a:t>
            </a:r>
            <a:r>
              <a:rPr lang="es-CO" sz="2000" dirty="0"/>
              <a:t>funcionan bien en redes jerárquicas más grandes, donde es importante contar con una convergencia rápida.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147" t="40476" r="31841" b="30556"/>
          <a:stretch>
            <a:fillRect/>
          </a:stretch>
        </p:blipFill>
        <p:spPr bwMode="auto">
          <a:xfrm>
            <a:off x="3622040" y="1981200"/>
            <a:ext cx="5512534" cy="28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81599" y="5836920"/>
            <a:ext cx="36118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600" dirty="0">
                <a:solidFill>
                  <a:srgbClr val="FF0000"/>
                </a:solidFill>
              </a:rPr>
              <a:t>Actividad: Identificar la terminología de escalabilidad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025" y="262003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1.2 Selecting Network Devices</a:t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Plataformas de switch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59" y="1743462"/>
            <a:ext cx="3478283" cy="4676537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/>
              <a:t>Al seleccionar los switches, los administradores de red deben determinar los factores de forma de </a:t>
            </a:r>
            <a:r>
              <a:rPr lang="es-CO" sz="2000" dirty="0" smtClean="0"/>
              <a:t>estos: </a:t>
            </a:r>
            <a:r>
              <a:rPr lang="es-CO" sz="2000" dirty="0"/>
              <a:t>Esto incluye </a:t>
            </a:r>
            <a:r>
              <a:rPr lang="es-CO" sz="2000" dirty="0" smtClean="0"/>
              <a:t>características de:</a:t>
            </a:r>
          </a:p>
          <a:p>
            <a:r>
              <a:rPr lang="es-CO" sz="2000" dirty="0" smtClean="0"/>
              <a:t>Configuración fija, </a:t>
            </a:r>
          </a:p>
          <a:p>
            <a:r>
              <a:rPr lang="es-CO" sz="2000" dirty="0" smtClean="0"/>
              <a:t>Configuración modular,  </a:t>
            </a:r>
          </a:p>
          <a:p>
            <a:r>
              <a:rPr lang="es-CO" sz="2000" dirty="0" smtClean="0"/>
              <a:t>Apilable,</a:t>
            </a:r>
          </a:p>
          <a:p>
            <a:r>
              <a:rPr lang="es-CO" sz="2000" dirty="0" smtClean="0"/>
              <a:t>No </a:t>
            </a:r>
            <a:r>
              <a:rPr lang="es-CO" sz="2000" dirty="0"/>
              <a:t>apilable. </a:t>
            </a:r>
            <a:endParaRPr lang="es-CO" sz="2000" dirty="0" smtClean="0"/>
          </a:p>
          <a:p>
            <a:r>
              <a:rPr lang="es-CO" sz="2000" dirty="0" smtClean="0"/>
              <a:t>El </a:t>
            </a:r>
            <a:r>
              <a:rPr lang="es-CO" sz="2000" dirty="0"/>
              <a:t>grosor del switch, que se expresa en el número de unidades de </a:t>
            </a:r>
            <a:r>
              <a:rPr lang="es-CO" sz="2000" dirty="0" smtClean="0"/>
              <a:t>rack.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7035" t="35714" r="31618" b="18254"/>
          <a:stretch>
            <a:fillRect/>
          </a:stretch>
        </p:blipFill>
        <p:spPr bwMode="auto">
          <a:xfrm>
            <a:off x="3478283" y="1743243"/>
            <a:ext cx="5646058" cy="4661516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497876" y="1295400"/>
            <a:ext cx="347242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Switches Empresariales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cs typeface="Arial" charset="0"/>
              </a:rPr>
              <a:t>1.0 Introduction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cs typeface="Arial" charset="0"/>
              </a:rPr>
              <a:t>1.1 </a:t>
            </a:r>
            <a:r>
              <a:rPr lang="en-US" sz="2000" dirty="0" smtClean="0"/>
              <a:t>Implementing a Network Design</a:t>
            </a: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1.2 Selecting Network Devices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94360"/>
            <a:ext cx="8976768" cy="1117101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</a:t>
            </a:r>
            <a:r>
              <a:rPr lang="en-US" sz="1800" dirty="0" smtClean="0">
                <a:ea typeface="ＭＳ Ｐゴシック" pitchFamily="34" charset="-128"/>
              </a:rPr>
              <a:t>Hardware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sz="2800" dirty="0"/>
              <a:t>Consideraciones empresariales comunes para tener en cuenta al seleccionar el equipo de switch</a:t>
            </a:r>
            <a:r>
              <a:rPr lang="es-CO" sz="2800" dirty="0" smtClean="0"/>
              <a:t>.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8983" y="2100138"/>
            <a:ext cx="597561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Densidad de </a:t>
            </a:r>
            <a:r>
              <a:rPr lang="es-CO" dirty="0" smtClean="0"/>
              <a:t>puertos</a:t>
            </a:r>
          </a:p>
          <a:p>
            <a:pPr algn="l"/>
            <a:endParaRPr lang="es-CO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Velocidades de </a:t>
            </a:r>
            <a:r>
              <a:rPr lang="es-CO" dirty="0" smtClean="0"/>
              <a:t>reenvío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Alimentación por </a:t>
            </a:r>
            <a:r>
              <a:rPr lang="es-CO" dirty="0" smtClean="0"/>
              <a:t>Ethernet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 err="1"/>
              <a:t>Switching</a:t>
            </a:r>
            <a:r>
              <a:rPr lang="es-CO" dirty="0"/>
              <a:t> multicapa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Densidad de </a:t>
            </a:r>
            <a:r>
              <a:rPr lang="es-CO" dirty="0" smtClean="0"/>
              <a:t>puertos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7816" t="34921" r="29499" b="19444"/>
          <a:stretch>
            <a:fillRect/>
          </a:stretch>
        </p:blipFill>
        <p:spPr bwMode="auto">
          <a:xfrm>
            <a:off x="2179320" y="2074711"/>
            <a:ext cx="5612295" cy="440555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 rot="10800000" flipV="1">
            <a:off x="291082" y="1398870"/>
            <a:ext cx="861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000" dirty="0"/>
              <a:t>La densidad de puertos de un switch se refiere al número de puertos disponibles en un único switch. 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9094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Velocidades de </a:t>
            </a:r>
            <a:r>
              <a:rPr lang="es-CO" dirty="0" smtClean="0"/>
              <a:t>reenvío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/>
              <a:t>Las tasas de reenvío definen las capacidades de procesamiento de un switch mediante la estimación de la cantidad de datos que puede procesar por segundo el </a:t>
            </a:r>
            <a:r>
              <a:rPr lang="es-CO" sz="2000" dirty="0" smtClean="0"/>
              <a:t>switch</a:t>
            </a:r>
            <a:r>
              <a:rPr lang="en-US" sz="2000" dirty="0" smtClean="0"/>
              <a:t>.</a:t>
            </a:r>
            <a:r>
              <a:rPr lang="en-US" sz="2000" dirty="0" smtClean="0"/>
              <a:t> </a:t>
            </a:r>
            <a:endParaRPr lang="en-US" sz="2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2278" t="38066" r="31842" b="20040"/>
          <a:stretch>
            <a:fillRect/>
          </a:stretch>
        </p:blipFill>
        <p:spPr bwMode="auto">
          <a:xfrm>
            <a:off x="4264429" y="2215877"/>
            <a:ext cx="4772890" cy="434388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Alimentación por </a:t>
            </a:r>
            <a:r>
              <a:rPr lang="es-CO" dirty="0" smtClean="0"/>
              <a:t>Ethernet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7147" t="41072" r="32168" b="20238"/>
          <a:stretch>
            <a:fillRect/>
          </a:stretch>
        </p:blipFill>
        <p:spPr bwMode="auto">
          <a:xfrm>
            <a:off x="430345" y="2666537"/>
            <a:ext cx="4238173" cy="300445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38510" t="31855" r="35163" b="21280"/>
          <a:stretch>
            <a:fillRect/>
          </a:stretch>
        </p:blipFill>
        <p:spPr bwMode="auto">
          <a:xfrm>
            <a:off x="5094513" y="2652750"/>
            <a:ext cx="3669017" cy="367211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7819" t="34543" r="60614" b="62240"/>
          <a:stretch>
            <a:fillRect/>
          </a:stretch>
        </p:blipFill>
        <p:spPr bwMode="auto">
          <a:xfrm>
            <a:off x="570230" y="2670811"/>
            <a:ext cx="1827434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82228" y="1310640"/>
            <a:ext cx="886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alimentación por Ethernet (</a:t>
            </a:r>
            <a:r>
              <a:rPr lang="es-CO" sz="2000" dirty="0" err="1"/>
              <a:t>PoE</a:t>
            </a:r>
            <a:r>
              <a:rPr lang="es-CO" sz="2000" dirty="0"/>
              <a:t>) permite que un switch suministre alimentación a un dispositivo a través del cableado Ethernet existente. Esta característica se puede utilizar en teléfonos IP y algunos puntos de acceso inalámbrico.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 err="1"/>
              <a:t>Switching</a:t>
            </a:r>
            <a:r>
              <a:rPr lang="es-CO" dirty="0"/>
              <a:t> </a:t>
            </a:r>
            <a:r>
              <a:rPr lang="es-CO" dirty="0" smtClean="0"/>
              <a:t>multicapa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810" y="1390433"/>
            <a:ext cx="8558350" cy="4676537"/>
          </a:xfrm>
        </p:spPr>
        <p:txBody>
          <a:bodyPr/>
          <a:lstStyle/>
          <a:p>
            <a:pPr algn="just"/>
            <a:r>
              <a:rPr lang="es-CO" sz="2000" dirty="0" smtClean="0"/>
              <a:t>Los </a:t>
            </a:r>
            <a:r>
              <a:rPr lang="es-CO" sz="2000" dirty="0"/>
              <a:t>switches multicapa se implementan en las capas de núcleo y de distribución de la red conmutada de una organización</a:t>
            </a:r>
            <a:r>
              <a:rPr lang="es-CO" sz="2000" dirty="0" smtClean="0"/>
              <a:t>.</a:t>
            </a:r>
            <a:endParaRPr lang="en-US" sz="2000" dirty="0" smtClean="0"/>
          </a:p>
          <a:p>
            <a:pPr algn="just"/>
            <a:r>
              <a:rPr lang="es-CO" sz="2000" dirty="0"/>
              <a:t>Los switches multicapa se caracterizan por la capacidad de crear una tabla de </a:t>
            </a:r>
            <a:r>
              <a:rPr lang="es-CO" sz="2000" dirty="0" err="1"/>
              <a:t>routing</a:t>
            </a:r>
            <a:r>
              <a:rPr lang="es-CO" sz="2000" dirty="0"/>
              <a:t>, por admitir algunos protocolos de </a:t>
            </a:r>
            <a:r>
              <a:rPr lang="es-CO" sz="2000" dirty="0" err="1"/>
              <a:t>routing</a:t>
            </a:r>
            <a:r>
              <a:rPr lang="es-CO" sz="2000" dirty="0"/>
              <a:t> y por reenviar los paquetes IP a una velocidad similar a la de reenvío de capa 2. </a:t>
            </a:r>
            <a:endParaRPr lang="en-US" sz="2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42278" t="32103" r="24702" b="17857"/>
          <a:stretch>
            <a:fillRect/>
          </a:stretch>
        </p:blipFill>
        <p:spPr bwMode="auto">
          <a:xfrm>
            <a:off x="1036319" y="3088454"/>
            <a:ext cx="4169039" cy="35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532119" y="5836919"/>
            <a:ext cx="36118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600" dirty="0">
                <a:solidFill>
                  <a:srgbClr val="FF0000"/>
                </a:solidFill>
              </a:rPr>
              <a:t>Actividad: Seleccionar el hardware del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Requisitos de los </a:t>
            </a:r>
            <a:r>
              <a:rPr lang="es-CO" dirty="0" smtClean="0"/>
              <a:t>routers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662545"/>
            <a:ext cx="3512005" cy="4404425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Rol</a:t>
            </a:r>
            <a:r>
              <a:rPr lang="en-US" dirty="0" smtClean="0"/>
              <a:t> de los routers</a:t>
            </a:r>
            <a:r>
              <a:rPr lang="en-US" dirty="0" smtClean="0"/>
              <a:t>:</a:t>
            </a:r>
          </a:p>
          <a:p>
            <a:r>
              <a:rPr lang="es-CO" sz="2000" dirty="0" smtClean="0"/>
              <a:t>Interconectan </a:t>
            </a:r>
            <a:r>
              <a:rPr lang="es-CO" sz="2000" dirty="0"/>
              <a:t>múltiples sitios dentro de la red </a:t>
            </a:r>
            <a:r>
              <a:rPr lang="es-CO" sz="2000" dirty="0" smtClean="0"/>
              <a:t>empresarial</a:t>
            </a:r>
          </a:p>
          <a:p>
            <a:r>
              <a:rPr lang="es-CO" sz="2000" dirty="0" smtClean="0"/>
              <a:t>Proporciona </a:t>
            </a:r>
            <a:r>
              <a:rPr lang="es-CO" sz="2000" dirty="0"/>
              <a:t>rutas </a:t>
            </a:r>
            <a:r>
              <a:rPr lang="es-CO" sz="2000" dirty="0" smtClean="0"/>
              <a:t>redundantes.</a:t>
            </a:r>
          </a:p>
          <a:p>
            <a:r>
              <a:rPr lang="es-CO" sz="2000" dirty="0" smtClean="0"/>
              <a:t>Conecta </a:t>
            </a:r>
            <a:r>
              <a:rPr lang="es-CO" sz="2000" dirty="0"/>
              <a:t>los ISP en Internet</a:t>
            </a:r>
            <a:r>
              <a:rPr lang="es-CO" sz="2000" dirty="0" smtClean="0"/>
              <a:t>.</a:t>
            </a:r>
          </a:p>
          <a:p>
            <a:r>
              <a:rPr lang="es-CO" sz="2000" dirty="0" smtClean="0"/>
              <a:t>Los </a:t>
            </a:r>
            <a:r>
              <a:rPr lang="es-CO" sz="2000" dirty="0"/>
              <a:t>routers también pueden actuar como traductores entre los diferentes tipos de medios y protocolos</a:t>
            </a:r>
            <a:r>
              <a:rPr lang="es-CO" sz="2000" dirty="0" smtClean="0"/>
              <a:t>.</a:t>
            </a:r>
            <a:r>
              <a:rPr lang="en-US" sz="2000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42836" t="32738" r="23475" b="22024"/>
          <a:stretch>
            <a:fillRect/>
          </a:stretch>
        </p:blipFill>
        <p:spPr bwMode="auto">
          <a:xfrm>
            <a:off x="3932010" y="1686295"/>
            <a:ext cx="4767816" cy="35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Requisitos de los </a:t>
            </a:r>
            <a:r>
              <a:rPr lang="es-CO" dirty="0" smtClean="0"/>
              <a:t>routers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662545"/>
            <a:ext cx="3512005" cy="4404425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/>
              <a:t>Los routers también cumplen otras funciones útiles:</a:t>
            </a:r>
          </a:p>
          <a:p>
            <a:r>
              <a:rPr lang="es-CO" sz="2000" dirty="0"/>
              <a:t>Ofrecen contención de difusión</a:t>
            </a:r>
          </a:p>
          <a:p>
            <a:r>
              <a:rPr lang="es-CO" sz="2000" dirty="0"/>
              <a:t>Conectan ubicaciones remotas</a:t>
            </a:r>
          </a:p>
          <a:p>
            <a:r>
              <a:rPr lang="es-CO" sz="2000" dirty="0"/>
              <a:t>Agrupan a los usuarios lógicamente de acuerdo con la aplicación o el departamento</a:t>
            </a:r>
          </a:p>
          <a:p>
            <a:r>
              <a:rPr lang="es-CO" sz="2000" dirty="0"/>
              <a:t>Proporcionan seguridad mejorada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42836" t="32738" r="23475" b="22024"/>
          <a:stretch>
            <a:fillRect/>
          </a:stretch>
        </p:blipFill>
        <p:spPr bwMode="auto">
          <a:xfrm>
            <a:off x="3932010" y="1686295"/>
            <a:ext cx="4767816" cy="35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4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Routers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491" y="1567939"/>
            <a:ext cx="3740604" cy="4285671"/>
          </a:xfrm>
        </p:spPr>
        <p:txBody>
          <a:bodyPr/>
          <a:lstStyle/>
          <a:p>
            <a:pPr>
              <a:buNone/>
            </a:pPr>
            <a:r>
              <a:rPr lang="es-CO" sz="2000" dirty="0" smtClean="0"/>
              <a:t>Hay </a:t>
            </a:r>
            <a:r>
              <a:rPr lang="es-CO" sz="2000" dirty="0"/>
              <a:t>tres categorías de routers</a:t>
            </a:r>
            <a:r>
              <a:rPr lang="es-CO" sz="2000" dirty="0" smtClean="0"/>
              <a:t>:</a:t>
            </a:r>
            <a:endParaRPr lang="en-US" sz="2000" dirty="0" smtClean="0"/>
          </a:p>
          <a:p>
            <a:r>
              <a:rPr lang="es-CO" sz="2000" b="1" dirty="0"/>
              <a:t>Routers de sucursal</a:t>
            </a:r>
            <a:r>
              <a:rPr lang="es-CO" sz="2000" b="1" dirty="0" smtClean="0"/>
              <a:t>:</a:t>
            </a:r>
            <a:r>
              <a:rPr lang="en-US" sz="2000" dirty="0" smtClean="0"/>
              <a:t> </a:t>
            </a:r>
            <a:r>
              <a:rPr lang="es-CO" sz="2000" dirty="0"/>
              <a:t> </a:t>
            </a: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Las </a:t>
            </a:r>
            <a:r>
              <a:rPr lang="es-CO" sz="2000" dirty="0"/>
              <a:t>redes de sucursal de alta disponibilidad deben asegurar una recuperación rápida de las fallas típicas y, al mismo tiempo, minimizar o eliminar el impacto en el servicio y proporcionar una configuración y una administración de la red sencillas</a:t>
            </a:r>
            <a:r>
              <a:rPr lang="es-CO" sz="2000" dirty="0" smtClean="0"/>
              <a:t>.</a:t>
            </a:r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3394" t="34524" r="23921" b="19048"/>
          <a:stretch>
            <a:fillRect/>
          </a:stretch>
        </p:blipFill>
        <p:spPr bwMode="auto">
          <a:xfrm>
            <a:off x="4203865" y="1674749"/>
            <a:ext cx="4834414" cy="401536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Routers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491" y="1567939"/>
            <a:ext cx="3740604" cy="4285671"/>
          </a:xfrm>
        </p:spPr>
        <p:txBody>
          <a:bodyPr/>
          <a:lstStyle/>
          <a:p>
            <a:pPr>
              <a:buNone/>
            </a:pPr>
            <a:r>
              <a:rPr lang="es-CO" sz="2000" dirty="0" smtClean="0"/>
              <a:t>Hay </a:t>
            </a:r>
            <a:r>
              <a:rPr lang="es-CO" sz="2000" dirty="0"/>
              <a:t>tres categorías de routers</a:t>
            </a:r>
            <a:r>
              <a:rPr lang="es-CO" sz="2000" dirty="0" smtClean="0"/>
              <a:t>:</a:t>
            </a:r>
            <a:endParaRPr lang="en-US" sz="2000" dirty="0" smtClean="0"/>
          </a:p>
          <a:p>
            <a:r>
              <a:rPr lang="es-CO" sz="2000" b="1" dirty="0"/>
              <a:t>Routers de perímetro de la red:</a:t>
            </a:r>
            <a:r>
              <a:rPr lang="es-CO" sz="2000" dirty="0"/>
              <a:t> </a:t>
            </a: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Los </a:t>
            </a:r>
            <a:r>
              <a:rPr lang="es-CO" sz="2000" dirty="0"/>
              <a:t>routers de perímetro de la red permiten que dicho perímetro preste servicios confiables de alto rendimiento y de alta seguridad que unen las redes de campus, de centro de datos y de sucursal.</a:t>
            </a:r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3394" t="34524" r="23921" b="19048"/>
          <a:stretch>
            <a:fillRect/>
          </a:stretch>
        </p:blipFill>
        <p:spPr bwMode="auto">
          <a:xfrm>
            <a:off x="4203865" y="1674749"/>
            <a:ext cx="4834414" cy="401536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4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Routers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490" y="1567939"/>
            <a:ext cx="3971109" cy="4863341"/>
          </a:xfrm>
        </p:spPr>
        <p:txBody>
          <a:bodyPr/>
          <a:lstStyle/>
          <a:p>
            <a:pPr>
              <a:buNone/>
            </a:pPr>
            <a:r>
              <a:rPr lang="es-CO" sz="2000" dirty="0" smtClean="0"/>
              <a:t>Hay </a:t>
            </a:r>
            <a:r>
              <a:rPr lang="es-CO" sz="2000" dirty="0"/>
              <a:t>tres categorías de routers</a:t>
            </a:r>
            <a:r>
              <a:rPr lang="es-CO" sz="2000" dirty="0" smtClean="0"/>
              <a:t>:</a:t>
            </a:r>
            <a:endParaRPr lang="en-US" sz="2000" dirty="0" smtClean="0"/>
          </a:p>
          <a:p>
            <a:r>
              <a:rPr lang="es-CO" sz="2000" b="1" dirty="0"/>
              <a:t>Routers de proveedores de </a:t>
            </a:r>
            <a:r>
              <a:rPr lang="es-CO" sz="2000" b="1" dirty="0" smtClean="0"/>
              <a:t>servicios: </a:t>
            </a:r>
          </a:p>
          <a:p>
            <a:pPr marL="0" indent="0">
              <a:buNone/>
            </a:pPr>
            <a:r>
              <a:rPr lang="es-CO" sz="2000" dirty="0" smtClean="0"/>
              <a:t>Los </a:t>
            </a:r>
            <a:r>
              <a:rPr lang="es-CO" sz="2000" dirty="0"/>
              <a:t>operadores deben optimizar las operaciones, reducir los costos y mejorar la escalabilidad y la flexibilidad para poder proporcionar experiencias de Internet de última generación en todos los dispositivos y las ubicaciones. Estos sistemas están diseñados para simplificar y mejorar el funcionamiento y la implementación de las redes de prestación de servicios.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3394" t="34524" r="23921" b="19048"/>
          <a:stretch>
            <a:fillRect/>
          </a:stretch>
        </p:blipFill>
        <p:spPr bwMode="auto">
          <a:xfrm>
            <a:off x="4203865" y="1674749"/>
            <a:ext cx="4834414" cy="401536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1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33830"/>
            <a:ext cx="8145462" cy="82731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46566" y="1399042"/>
            <a:ext cx="8131175" cy="4943700"/>
          </a:xfrm>
        </p:spPr>
        <p:txBody>
          <a:bodyPr/>
          <a:lstStyle/>
          <a:p>
            <a:r>
              <a:rPr lang="en-US" sz="2000" dirty="0" err="1" smtClean="0"/>
              <a:t>Describir</a:t>
            </a:r>
            <a:r>
              <a:rPr lang="en-US" sz="2000" dirty="0" smtClean="0"/>
              <a:t> el </a:t>
            </a:r>
            <a:r>
              <a:rPr lang="en-US" sz="2000" dirty="0" err="1" smtClean="0"/>
              <a:t>uso</a:t>
            </a:r>
            <a:r>
              <a:rPr lang="en-US" sz="2000" dirty="0" smtClean="0"/>
              <a:t> de la red </a:t>
            </a:r>
            <a:r>
              <a:rPr lang="en-US" sz="2000" dirty="0" err="1" smtClean="0"/>
              <a:t>jerarquica</a:t>
            </a:r>
            <a:r>
              <a:rPr lang="en-US" sz="2000" dirty="0" smtClean="0"/>
              <a:t> en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pequeña</a:t>
            </a:r>
            <a:r>
              <a:rPr lang="en-US" sz="2000" dirty="0" smtClean="0"/>
              <a:t>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Describir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recomendaciones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diseñar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red </a:t>
            </a:r>
            <a:r>
              <a:rPr lang="en-US" sz="2000" dirty="0" err="1" smtClean="0"/>
              <a:t>escalable</a:t>
            </a:r>
            <a:r>
              <a:rPr lang="en-CA" sz="2000" dirty="0" smtClean="0"/>
              <a:t>.</a:t>
            </a:r>
          </a:p>
          <a:p>
            <a:r>
              <a:rPr lang="en-US" sz="2000" dirty="0" err="1" smtClean="0"/>
              <a:t>Seleccionar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s-CO" sz="2000" dirty="0" err="1" smtClean="0"/>
              <a:t>caracteristicas</a:t>
            </a:r>
            <a:r>
              <a:rPr lang="en-US" sz="2000" dirty="0" smtClean="0"/>
              <a:t> </a:t>
            </a:r>
            <a:r>
              <a:rPr lang="en-US" sz="2000" dirty="0" err="1" smtClean="0"/>
              <a:t>adecuadas</a:t>
            </a:r>
            <a:r>
              <a:rPr lang="en-US" sz="2000" dirty="0" smtClean="0"/>
              <a:t> del hardware de </a:t>
            </a:r>
            <a:r>
              <a:rPr lang="en-US" sz="2000" dirty="0" err="1" smtClean="0"/>
              <a:t>switche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admita</a:t>
            </a:r>
            <a:r>
              <a:rPr lang="en-US" sz="2000" dirty="0" smtClean="0"/>
              <a:t> los </a:t>
            </a:r>
            <a:r>
              <a:rPr lang="en-US" sz="2000" dirty="0" err="1" smtClean="0"/>
              <a:t>requisitos</a:t>
            </a:r>
            <a:r>
              <a:rPr lang="en-US" sz="2000" dirty="0" smtClean="0"/>
              <a:t> de </a:t>
            </a:r>
            <a:r>
              <a:rPr lang="en-US" sz="2000" dirty="0" err="1" smtClean="0"/>
              <a:t>redes</a:t>
            </a:r>
            <a:r>
              <a:rPr lang="en-US" sz="2000" dirty="0" smtClean="0"/>
              <a:t> de </a:t>
            </a:r>
            <a:r>
              <a:rPr lang="en-US" sz="2000" dirty="0" err="1" smtClean="0"/>
              <a:t>pequeñas</a:t>
            </a:r>
            <a:r>
              <a:rPr lang="en-US" sz="2000" dirty="0" smtClean="0"/>
              <a:t> o </a:t>
            </a:r>
            <a:r>
              <a:rPr lang="en-US" sz="2000" dirty="0" err="1" smtClean="0"/>
              <a:t>medianas</a:t>
            </a:r>
            <a:r>
              <a:rPr lang="en-US" sz="2000" dirty="0" smtClean="0"/>
              <a:t> </a:t>
            </a:r>
            <a:r>
              <a:rPr lang="en-US" sz="2000" dirty="0" err="1" smtClean="0"/>
              <a:t>empresas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Describir</a:t>
            </a:r>
            <a:r>
              <a:rPr lang="en-US" sz="2000" dirty="0" smtClean="0"/>
              <a:t> los </a:t>
            </a:r>
            <a:r>
              <a:rPr lang="en-US" sz="2000" dirty="0" err="1" smtClean="0"/>
              <a:t>tipos</a:t>
            </a:r>
            <a:r>
              <a:rPr lang="en-US" sz="2000" dirty="0" smtClean="0"/>
              <a:t> de routers </a:t>
            </a:r>
            <a:r>
              <a:rPr lang="en-US" sz="2000" dirty="0" err="1" smtClean="0"/>
              <a:t>disponibles</a:t>
            </a:r>
            <a:r>
              <a:rPr lang="en-US" sz="2000" dirty="0" smtClean="0"/>
              <a:t> 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pequeñas</a:t>
            </a:r>
            <a:r>
              <a:rPr lang="en-US" sz="2000" dirty="0" smtClean="0"/>
              <a:t> </a:t>
            </a:r>
            <a:r>
              <a:rPr lang="en-US" sz="2000" dirty="0" smtClean="0"/>
              <a:t>y </a:t>
            </a:r>
            <a:r>
              <a:rPr lang="en-US" sz="2000" dirty="0" err="1" smtClean="0"/>
              <a:t>medianas</a:t>
            </a:r>
            <a:r>
              <a:rPr lang="en-US" sz="2000" dirty="0" smtClean="0"/>
              <a:t> </a:t>
            </a:r>
            <a:r>
              <a:rPr lang="en-US" sz="2000" dirty="0" err="1" smtClean="0"/>
              <a:t>empresas</a:t>
            </a:r>
            <a:r>
              <a:rPr lang="en-US" sz="2000" dirty="0" smtClean="0"/>
              <a:t>.</a:t>
            </a:r>
          </a:p>
          <a:p>
            <a:r>
              <a:rPr lang="en-CA" sz="2000" dirty="0" err="1" smtClean="0"/>
              <a:t>Configurar</a:t>
            </a:r>
            <a:r>
              <a:rPr lang="en-CA" sz="2000" dirty="0" smtClean="0"/>
              <a:t> los </a:t>
            </a:r>
            <a:r>
              <a:rPr lang="en-CA" sz="2000" dirty="0" err="1" smtClean="0"/>
              <a:t>parametros</a:t>
            </a:r>
            <a:r>
              <a:rPr lang="en-CA" sz="2000" dirty="0" smtClean="0"/>
              <a:t> </a:t>
            </a:r>
            <a:r>
              <a:rPr lang="en-CA" sz="2000" dirty="0" err="1" smtClean="0"/>
              <a:t>basicos</a:t>
            </a:r>
            <a:r>
              <a:rPr lang="en-CA" sz="2000" dirty="0" smtClean="0"/>
              <a:t> en un </a:t>
            </a:r>
            <a:r>
              <a:rPr lang="en-CA" sz="2000" dirty="0" err="1" smtClean="0"/>
              <a:t>dispositivo</a:t>
            </a:r>
            <a:r>
              <a:rPr lang="en-CA" sz="2000" dirty="0" smtClean="0"/>
              <a:t> con IOS de Cisco.</a:t>
            </a:r>
            <a:endParaRPr lang="en-CA" sz="2000" dirty="0" smtClean="0"/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Hardware de </a:t>
            </a:r>
            <a:r>
              <a:rPr lang="es-CO" dirty="0" smtClean="0"/>
              <a:t>routers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1" y="1725713"/>
            <a:ext cx="3742510" cy="4233127"/>
          </a:xfrm>
        </p:spPr>
        <p:txBody>
          <a:bodyPr/>
          <a:lstStyle/>
          <a:p>
            <a:r>
              <a:rPr lang="es-CO" sz="2000" dirty="0"/>
              <a:t>Los routers también pueden categorizarse como configuración fija o modular. </a:t>
            </a:r>
            <a:endParaRPr lang="es-CO" sz="2000" dirty="0" smtClean="0"/>
          </a:p>
          <a:p>
            <a:r>
              <a:rPr lang="es-CO" sz="2000" dirty="0" smtClean="0"/>
              <a:t>Con </a:t>
            </a:r>
            <a:r>
              <a:rPr lang="es-CO" sz="2000" dirty="0"/>
              <a:t>la configuración fija, las interfaces de </a:t>
            </a:r>
            <a:r>
              <a:rPr lang="es-CO" sz="2000" dirty="0" err="1"/>
              <a:t>router</a:t>
            </a:r>
            <a:r>
              <a:rPr lang="es-CO" sz="2000" dirty="0"/>
              <a:t> deseadas están incorporadas</a:t>
            </a:r>
            <a:r>
              <a:rPr lang="es-CO" sz="2000" dirty="0" smtClean="0"/>
              <a:t>.</a:t>
            </a:r>
          </a:p>
          <a:p>
            <a:r>
              <a:rPr lang="es-CO" sz="2000" dirty="0" smtClean="0"/>
              <a:t>Con la configuración modular los </a:t>
            </a:r>
            <a:r>
              <a:rPr lang="es-CO" sz="2000" dirty="0"/>
              <a:t>routers </a:t>
            </a:r>
            <a:r>
              <a:rPr lang="es-CO" sz="2000" dirty="0" smtClean="0"/>
              <a:t>cuentan </a:t>
            </a:r>
            <a:r>
              <a:rPr lang="es-CO" sz="2000" dirty="0"/>
              <a:t>con varias ranuras que permiten que el administrador de red modifique las interfaces en el </a:t>
            </a:r>
            <a:r>
              <a:rPr lang="es-CO" sz="2000" dirty="0" err="1"/>
              <a:t>router</a:t>
            </a:r>
            <a:r>
              <a:rPr lang="es-CO" sz="2000" dirty="0" smtClean="0"/>
              <a:t>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6701" t="37451" r="29610" b="19940"/>
          <a:stretch>
            <a:fillRect/>
          </a:stretch>
        </p:blipFill>
        <p:spPr bwMode="auto">
          <a:xfrm>
            <a:off x="3718560" y="2009468"/>
            <a:ext cx="5425440" cy="385793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64479" y="777239"/>
            <a:ext cx="36118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600" dirty="0">
                <a:solidFill>
                  <a:srgbClr val="FF0000"/>
                </a:solidFill>
              </a:rPr>
              <a:t>Actividad: Identificar la categoría del </a:t>
            </a:r>
            <a:r>
              <a:rPr lang="es-CO" sz="1600" dirty="0" err="1">
                <a:solidFill>
                  <a:srgbClr val="FF0000"/>
                </a:solidFill>
              </a:rPr>
              <a:t>router</a:t>
            </a:r>
            <a:endParaRPr lang="es-CO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sz="2800" dirty="0"/>
              <a:t>Administración de licencias y archivos del </a:t>
            </a:r>
            <a:r>
              <a:rPr lang="es-CO" sz="2800" dirty="0" smtClean="0"/>
              <a:t>IOS</a:t>
            </a: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7886" r="29053" b="29563"/>
          <a:stretch>
            <a:fillRect/>
          </a:stretch>
        </p:blipFill>
        <p:spPr bwMode="auto">
          <a:xfrm>
            <a:off x="972456" y="1924050"/>
            <a:ext cx="7160581" cy="383902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6515" t="31771" r="24158" b="62500"/>
          <a:stretch>
            <a:fillRect/>
          </a:stretch>
        </p:blipFill>
        <p:spPr bwMode="auto">
          <a:xfrm>
            <a:off x="3009900" y="2038350"/>
            <a:ext cx="3314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65990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sz="2800" dirty="0"/>
              <a:t>Comparación entre administración en banda y fuera de </a:t>
            </a:r>
            <a:r>
              <a:rPr lang="es-CO" sz="2800" dirty="0" smtClean="0"/>
              <a:t>banda</a:t>
            </a:r>
            <a:endParaRPr lang="es-C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633" y="2374399"/>
            <a:ext cx="4008647" cy="408736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In-Band</a:t>
            </a:r>
            <a:r>
              <a:rPr lang="en-US" sz="2000" dirty="0" smtClean="0"/>
              <a:t> </a:t>
            </a:r>
            <a:r>
              <a:rPr lang="es-CO" sz="2000" dirty="0"/>
              <a:t>La administración en banda se utiliza para monitorear y hacer cambios de configuración en un dispositivo de red a través de una conexión de red. La configuración que emplea administración en banda requiere:</a:t>
            </a:r>
          </a:p>
          <a:p>
            <a:r>
              <a:rPr lang="es-CO" sz="2000" dirty="0"/>
              <a:t>Al menos, una interfaz de red en el dispositivo que se va a conectar y que va funcionar</a:t>
            </a:r>
          </a:p>
          <a:p>
            <a:r>
              <a:rPr lang="es-CO" sz="2000" dirty="0"/>
              <a:t>Telnet, SSH o HTTP para acceder a un dispositivo Cisco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5119" r="29722" b="21230"/>
          <a:stretch>
            <a:fillRect/>
          </a:stretch>
        </p:blipFill>
        <p:spPr bwMode="auto">
          <a:xfrm>
            <a:off x="4159455" y="2452866"/>
            <a:ext cx="4984545" cy="365533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00595" y="1468576"/>
            <a:ext cx="850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Más allá del dispositivo de red con IOS de Cisco que se implemente, existen dos métodos para conectar una computadora al dispositivo de red para realizar tareas de configuración y control. 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65990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sz="2800" dirty="0"/>
              <a:t>Comparación entre administración en banda y fuera de </a:t>
            </a:r>
            <a:r>
              <a:rPr lang="es-CO" sz="2800" dirty="0" smtClean="0"/>
              <a:t>banda</a:t>
            </a:r>
            <a:endParaRPr lang="es-C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88" y="1749559"/>
            <a:ext cx="3795287" cy="478840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Out-of-Band</a:t>
            </a:r>
            <a:r>
              <a:rPr lang="en-US" sz="2000" dirty="0" smtClean="0"/>
              <a:t> </a:t>
            </a:r>
            <a:r>
              <a:rPr lang="es-CO" sz="2000" dirty="0"/>
              <a:t>La administración fuera de banda se usa para la configuración inicial o cuando la conexión a la red no está disponible. La configuración que emplea administración fuera de banda requiere:</a:t>
            </a:r>
          </a:p>
          <a:p>
            <a:r>
              <a:rPr lang="es-CO" sz="2000" dirty="0"/>
              <a:t>Conexión directa al puerto de la consola o al puerto AUX</a:t>
            </a:r>
          </a:p>
          <a:p>
            <a:r>
              <a:rPr lang="es-CO" sz="2000" dirty="0"/>
              <a:t>Cliente de emulación de terminal</a:t>
            </a:r>
          </a:p>
          <a:p>
            <a:pPr marL="0" indent="0">
              <a:buNone/>
            </a:pPr>
            <a:r>
              <a:rPr lang="es-CO" sz="2000" dirty="0"/>
              <a:t/>
            </a:r>
            <a:br>
              <a:rPr lang="es-CO" sz="2000" dirty="0"/>
            </a:br>
            <a:endParaRPr lang="en-US" sz="2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5119" r="29722" b="21230"/>
          <a:stretch>
            <a:fillRect/>
          </a:stretch>
        </p:blipFill>
        <p:spPr bwMode="auto">
          <a:xfrm>
            <a:off x="4022295" y="1751826"/>
            <a:ext cx="4984545" cy="365533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1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Comandos básicos de CLI del </a:t>
            </a:r>
            <a:r>
              <a:rPr lang="es-CO" dirty="0" err="1" smtClean="0"/>
              <a:t>router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847" y="1610672"/>
            <a:ext cx="3575874" cy="3424476"/>
          </a:xfrm>
        </p:spPr>
        <p:txBody>
          <a:bodyPr/>
          <a:lstStyle/>
          <a:p>
            <a:pPr marL="11113" indent="-11113">
              <a:buNone/>
            </a:pPr>
            <a:r>
              <a:rPr lang="es-CO" sz="2000" dirty="0"/>
              <a:t>Una configuración básica de </a:t>
            </a:r>
            <a:r>
              <a:rPr lang="es-CO" sz="2000" dirty="0" err="1"/>
              <a:t>router</a:t>
            </a:r>
            <a:r>
              <a:rPr lang="es-CO" sz="2000" dirty="0"/>
              <a:t> incluye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r>
              <a:rPr lang="en-US" sz="2000" dirty="0" smtClean="0"/>
              <a:t>Hostname</a:t>
            </a:r>
          </a:p>
          <a:p>
            <a:r>
              <a:rPr lang="en-US" sz="2000" dirty="0" smtClean="0"/>
              <a:t>Passwords (console, Telnet/SSH, and privileged mode)</a:t>
            </a:r>
          </a:p>
          <a:p>
            <a:r>
              <a:rPr lang="en-US" sz="2000" dirty="0" smtClean="0"/>
              <a:t>Interface IP addresses</a:t>
            </a:r>
          </a:p>
          <a:p>
            <a:r>
              <a:rPr lang="en-US" sz="2000" dirty="0" smtClean="0"/>
              <a:t>Enabling a routing protocol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5913" r="32511" b="17659"/>
          <a:stretch>
            <a:fillRect/>
          </a:stretch>
        </p:blipFill>
        <p:spPr bwMode="auto">
          <a:xfrm>
            <a:off x="3936093" y="1498814"/>
            <a:ext cx="4804146" cy="40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Comandos show básicos del </a:t>
            </a:r>
            <a:r>
              <a:rPr lang="es-CO" dirty="0" err="1" smtClean="0"/>
              <a:t>router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471" y="1433728"/>
            <a:ext cx="7779658" cy="4792653"/>
          </a:xfrm>
        </p:spPr>
        <p:txBody>
          <a:bodyPr/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protocols</a:t>
            </a:r>
            <a:r>
              <a:rPr lang="en-US" sz="2000" dirty="0" smtClean="0"/>
              <a:t> – </a:t>
            </a:r>
            <a:r>
              <a:rPr lang="en-US" sz="2000" dirty="0" smtClean="0"/>
              <a:t>M</a:t>
            </a:r>
            <a:r>
              <a:rPr lang="es-CO" sz="2000" dirty="0" err="1" smtClean="0"/>
              <a:t>uestra</a:t>
            </a:r>
            <a:r>
              <a:rPr lang="es-CO" sz="2000" dirty="0" smtClean="0"/>
              <a:t> </a:t>
            </a:r>
            <a:r>
              <a:rPr lang="es-CO" sz="2000" dirty="0"/>
              <a:t>información acerca de los protocolos de </a:t>
            </a:r>
            <a:r>
              <a:rPr lang="es-CO" sz="2000" dirty="0" err="1"/>
              <a:t>routing</a:t>
            </a:r>
            <a:r>
              <a:rPr lang="es-CO" sz="2000" dirty="0"/>
              <a:t> configurados</a:t>
            </a:r>
            <a:r>
              <a:rPr lang="es-CO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route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/>
              <a:t>M</a:t>
            </a:r>
            <a:r>
              <a:rPr lang="es-CO" sz="2000" dirty="0" err="1" smtClean="0"/>
              <a:t>uestra</a:t>
            </a:r>
            <a:r>
              <a:rPr lang="es-CO" sz="2000" dirty="0" smtClean="0"/>
              <a:t> </a:t>
            </a:r>
            <a:r>
              <a:rPr lang="es-CO" sz="2000" dirty="0"/>
              <a:t>la información de la tabla de </a:t>
            </a:r>
            <a:r>
              <a:rPr lang="es-CO" sz="2000" dirty="0" err="1"/>
              <a:t>routing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ospf neighbor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s-CO" sz="2000" dirty="0" smtClean="0"/>
              <a:t>Muestra </a:t>
            </a:r>
            <a:r>
              <a:rPr lang="es-CO" sz="2000" dirty="0"/>
              <a:t>información acerca de los vecinos OSPF que se descubrieron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interfaces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s-CO" sz="2000" dirty="0" smtClean="0"/>
              <a:t>Muestra </a:t>
            </a:r>
            <a:r>
              <a:rPr lang="es-CO" sz="2000" dirty="0"/>
              <a:t>información de la interfaz</a:t>
            </a:r>
            <a:r>
              <a:rPr lang="es-CO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interface brief</a:t>
            </a:r>
            <a:r>
              <a:rPr lang="en-US" sz="2000" dirty="0" smtClean="0"/>
              <a:t> –</a:t>
            </a:r>
            <a:r>
              <a:rPr lang="en-US" sz="2000" b="1" dirty="0" smtClean="0"/>
              <a:t> </a:t>
            </a:r>
            <a:r>
              <a:rPr lang="es-CO" sz="2000" dirty="0"/>
              <a:t>M</a:t>
            </a:r>
            <a:r>
              <a:rPr lang="es-CO" sz="2000" dirty="0" smtClean="0"/>
              <a:t>uestra </a:t>
            </a:r>
            <a:r>
              <a:rPr lang="es-CO" sz="2000" dirty="0"/>
              <a:t>todas las interfaces con información de direccionamiento IP y los estados de interfaz y de protocolo de línea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cdp neighbors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smtClean="0"/>
              <a:t>M</a:t>
            </a:r>
            <a:r>
              <a:rPr lang="es-CO" sz="2000" dirty="0" err="1" smtClean="0"/>
              <a:t>uestra</a:t>
            </a:r>
            <a:r>
              <a:rPr lang="es-CO" sz="2000" dirty="0" smtClean="0"/>
              <a:t> </a:t>
            </a:r>
            <a:r>
              <a:rPr lang="es-CO" sz="2000" dirty="0"/>
              <a:t>información acerca de los dispositivos conectados </a:t>
            </a:r>
            <a:r>
              <a:rPr lang="es-CO" sz="2000" dirty="0" smtClean="0"/>
              <a:t>directamente., </a:t>
            </a:r>
            <a:r>
              <a:rPr lang="es-CO" sz="2000" dirty="0"/>
              <a:t>incluidos la ID del dispositivo, la interfaz local a la que está conectado el dispositivo, la capacidad (R = </a:t>
            </a:r>
            <a:r>
              <a:rPr lang="es-CO" sz="2000" dirty="0" err="1"/>
              <a:t>router</a:t>
            </a:r>
            <a:r>
              <a:rPr lang="es-CO" sz="2000" dirty="0"/>
              <a:t>, S = switch), la plataforma y la ID del puerto del dispositivo remoto.</a:t>
            </a:r>
            <a:endParaRPr lang="en-US" sz="2000" dirty="0" smtClean="0"/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Comandos básicos de CLI del </a:t>
            </a:r>
            <a:r>
              <a:rPr lang="es-CO" dirty="0" smtClean="0"/>
              <a:t>switch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44" y="1376583"/>
            <a:ext cx="3509972" cy="5126481"/>
          </a:xfrm>
        </p:spPr>
        <p:txBody>
          <a:bodyPr/>
          <a:lstStyle/>
          <a:p>
            <a:r>
              <a:rPr lang="en-US" sz="2000" dirty="0" smtClean="0"/>
              <a:t>Hostname</a:t>
            </a:r>
          </a:p>
          <a:p>
            <a:r>
              <a:rPr lang="en-US" sz="2000" dirty="0" smtClean="0"/>
              <a:t>Passwords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In-Band access requires the Switch to have an IP address (assigned to VLAN 1).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Save configuration </a:t>
            </a:r>
            <a:r>
              <a:rPr lang="en-US" sz="2000" dirty="0"/>
              <a:t>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copy running-config startup-config</a:t>
            </a:r>
            <a:r>
              <a:rPr lang="en-US" sz="2000" b="1" dirty="0" smtClean="0"/>
              <a:t> </a:t>
            </a:r>
            <a:r>
              <a:rPr lang="en-US" sz="2000" dirty="0" smtClean="0"/>
              <a:t>command.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To clear switch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erase startup-config</a:t>
            </a:r>
            <a:r>
              <a:rPr lang="en-US" sz="2000" dirty="0" smtClean="0"/>
              <a:t>, and</a:t>
            </a:r>
            <a:r>
              <a:rPr lang="en-US" sz="2000" b="1" dirty="0" smtClean="0"/>
              <a:t> </a:t>
            </a:r>
            <a:r>
              <a:rPr lang="en-US" sz="2000" dirty="0" smtClean="0"/>
              <a:t>then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reload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To erase VLAN information </a:t>
            </a:r>
            <a:r>
              <a:rPr lang="en-US" sz="2000" dirty="0"/>
              <a:t>–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delete flash:vlan.dat</a:t>
            </a:r>
            <a:r>
              <a:rPr lang="en-US" sz="2000" dirty="0" smtClean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6701" t="35913" r="32064" b="16865"/>
          <a:stretch>
            <a:fillRect/>
          </a:stretch>
        </p:blipFill>
        <p:spPr bwMode="auto">
          <a:xfrm>
            <a:off x="3959916" y="1828798"/>
            <a:ext cx="5043521" cy="428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Comandos show básicos del </a:t>
            </a:r>
            <a:r>
              <a:rPr lang="es-CO" dirty="0" smtClean="0"/>
              <a:t>switch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7866743" cy="5126481"/>
          </a:xfrm>
        </p:spPr>
        <p:txBody>
          <a:bodyPr/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port-security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s-CO" sz="2000" dirty="0" smtClean="0"/>
              <a:t>Muestra </a:t>
            </a:r>
            <a:r>
              <a:rPr lang="es-CO" sz="2000" dirty="0"/>
              <a:t>los puertos que tienen activada la seguridad. 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port-security address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s-CO" sz="2000" dirty="0" smtClean="0"/>
              <a:t>Muestra </a:t>
            </a:r>
            <a:r>
              <a:rPr lang="es-CO" sz="2000" dirty="0"/>
              <a:t>todas las direcciones MAC seguras configuradas en todas las interfaces del switch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interfaces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s-CO" sz="2000" dirty="0" smtClean="0"/>
              <a:t>Muestra </a:t>
            </a:r>
            <a:r>
              <a:rPr lang="es-CO" sz="2000" dirty="0"/>
              <a:t>una o todas las interfaces con estado (del protocolo) de línea, ancho de banda, retraso, confiabilidad, encapsulación, dúplex y estadísticas de </a:t>
            </a:r>
            <a:r>
              <a:rPr lang="es-CO" sz="2000" dirty="0" smtClean="0"/>
              <a:t>E/S.</a:t>
            </a:r>
            <a:r>
              <a:rPr lang="es-CO" sz="2000" dirty="0"/>
              <a:t> 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mac-address-table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s-CO" sz="2000" dirty="0" smtClean="0"/>
              <a:t>Muestra </a:t>
            </a:r>
            <a:r>
              <a:rPr lang="es-CO" sz="2000" dirty="0"/>
              <a:t>todas las direcciones MAC que descubrió el switch, cómo se descubrieron esas direcciones (de forma dinámica o estática), el número de puerto y la VLAN asignada al puerto</a:t>
            </a:r>
            <a:endParaRPr lang="en-US" sz="2000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cdp neighbors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/>
              <a:t>M</a:t>
            </a:r>
            <a:r>
              <a:rPr lang="es-CO" sz="2000" dirty="0" err="1"/>
              <a:t>uestra</a:t>
            </a:r>
            <a:r>
              <a:rPr lang="es-CO" sz="2000" dirty="0"/>
              <a:t> información acerca de los dispositivos conectados </a:t>
            </a:r>
            <a:r>
              <a:rPr lang="es-CO" sz="2000" dirty="0" smtClean="0"/>
              <a:t>directamente.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025" y="2358778"/>
            <a:ext cx="3854450" cy="14811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1.3 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Resumen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544184"/>
            <a:ext cx="8131175" cy="46534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Este </a:t>
            </a:r>
            <a:r>
              <a:rPr lang="en-US" sz="2000" dirty="0" err="1" smtClean="0"/>
              <a:t>Capitulo</a:t>
            </a:r>
            <a:r>
              <a:rPr lang="en-US" sz="2000" dirty="0" smtClean="0"/>
              <a:t>:</a:t>
            </a:r>
          </a:p>
          <a:p>
            <a:pPr algn="just"/>
            <a:r>
              <a:rPr lang="es-CO" sz="2000" dirty="0"/>
              <a:t>El modelo de diseño de red jerárquico divide la funcionalidad de la red en la capa de acceso, la de distribución y la de núcleo. </a:t>
            </a:r>
            <a:endParaRPr lang="es-CO" sz="2000" dirty="0" smtClean="0"/>
          </a:p>
          <a:p>
            <a:pPr algn="just"/>
            <a:r>
              <a:rPr lang="es-CO" sz="2000" dirty="0" smtClean="0"/>
              <a:t>La </a:t>
            </a:r>
            <a:r>
              <a:rPr lang="es-CO" sz="2000" dirty="0"/>
              <a:t>arquitectura empresarial de Cisco divide aún más la red en componentes </a:t>
            </a:r>
            <a:r>
              <a:rPr lang="es-CO" sz="2000" dirty="0" smtClean="0"/>
              <a:t>funcionales llamados módulos.</a:t>
            </a:r>
            <a:endParaRPr lang="es-CO" sz="2000" dirty="0"/>
          </a:p>
          <a:p>
            <a:pPr algn="just"/>
            <a:r>
              <a:rPr lang="es-CO" sz="2000" dirty="0"/>
              <a:t>Una red bien diseñada controla el tráfico y limita el tamaño de los dominios de fallas. Los routers y los switches multicapa se pueden implementar de a pares para que la falla de un único dispositivo no provoque interrupciones en el servicio.</a:t>
            </a:r>
          </a:p>
          <a:p>
            <a:pPr algn="just"/>
            <a:r>
              <a:rPr lang="es-CO" sz="2000" dirty="0"/>
              <a:t>Un diseño de red debe incluir una estrategia de direccionamiento IP, protocolos de </a:t>
            </a:r>
            <a:r>
              <a:rPr lang="es-CO" sz="2000" dirty="0" err="1"/>
              <a:t>routing</a:t>
            </a:r>
            <a:r>
              <a:rPr lang="es-CO" sz="2000" dirty="0"/>
              <a:t> escalables y de convergencia rápida, protocolos de capa 2 adecuados y dispositivos modulares o agrupados en clústeres que puedan actualizarse fácilmente para incrementar la capacidad</a:t>
            </a:r>
            <a:r>
              <a:rPr lang="es-CO" sz="2000" dirty="0" smtClean="0"/>
              <a:t>.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370653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1.1 </a:t>
            </a:r>
            <a:r>
              <a:rPr lang="en-US" sz="2400" dirty="0" smtClean="0"/>
              <a:t>Implementing a Network Design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Identifies that a mission-critical server should have a connection to two different access layer switches. It should also have redundant modules and backup power.</a:t>
            </a:r>
          </a:p>
          <a:p>
            <a:r>
              <a:rPr lang="en-US" sz="2000" dirty="0" smtClean="0"/>
              <a:t>Recognizes that routers and switches should be selected from the appropriate categories to meet the network’s requirements.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Necesidad</a:t>
            </a:r>
            <a:r>
              <a:rPr lang="en-US" dirty="0" smtClean="0">
                <a:ea typeface="ＭＳ Ｐゴシック" pitchFamily="34" charset="-128"/>
              </a:rPr>
              <a:t> de </a:t>
            </a:r>
            <a:r>
              <a:rPr lang="en-US" dirty="0" err="1" smtClean="0">
                <a:ea typeface="ＭＳ Ｐゴシック" pitchFamily="34" charset="-128"/>
              </a:rPr>
              <a:t>Escalar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Redes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527" y="1390435"/>
            <a:ext cx="8175501" cy="3733108"/>
          </a:xfrm>
        </p:spPr>
        <p:txBody>
          <a:bodyPr/>
          <a:lstStyle/>
          <a:p>
            <a:pPr marL="0" indent="0" algn="just">
              <a:buNone/>
            </a:pPr>
            <a:r>
              <a:rPr lang="es-CO" sz="2000" dirty="0"/>
              <a:t>Una red empresarial debe admitir el intercambio de diversos tipos de tráfico de red, entre ellos archivos de datos, correo electrónico, telefonía IP y aplicaciones de video para varias unidades empresariales. </a:t>
            </a:r>
            <a:endParaRPr lang="es-CO" sz="2000" dirty="0" smtClean="0"/>
          </a:p>
          <a:p>
            <a:pPr>
              <a:buNone/>
            </a:pPr>
            <a:r>
              <a:rPr lang="es-CO" sz="2000" dirty="0" smtClean="0"/>
              <a:t>Todas </a:t>
            </a:r>
            <a:r>
              <a:rPr lang="es-CO" sz="2000" dirty="0"/>
              <a:t>las redes empresariales deben cumplir los siguientes requisitos:</a:t>
            </a:r>
          </a:p>
          <a:p>
            <a:r>
              <a:rPr lang="es-CO" sz="2000" dirty="0" smtClean="0"/>
              <a:t>Admitir </a:t>
            </a:r>
            <a:r>
              <a:rPr lang="es-CO" sz="2000" dirty="0"/>
              <a:t>aplicaciones fundamentales.</a:t>
            </a:r>
          </a:p>
          <a:p>
            <a:r>
              <a:rPr lang="es-CO" sz="2000" dirty="0"/>
              <a:t>Admitir el tráfico de redes convergentes.</a:t>
            </a:r>
          </a:p>
          <a:p>
            <a:r>
              <a:rPr lang="es-CO" sz="2000" dirty="0"/>
              <a:t>Admitir las diversas necesidades comerciales.</a:t>
            </a:r>
          </a:p>
          <a:p>
            <a:r>
              <a:rPr lang="es-CO" sz="2000" dirty="0"/>
              <a:t>Proporcionar un control administrativo centralizado.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>
                <a:ea typeface="ＭＳ Ｐゴシック" pitchFamily="34" charset="-128"/>
              </a:rPr>
              <a:t>Dispositivos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comerciales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para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empresas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508760"/>
            <a:ext cx="3309983" cy="4709160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/>
              <a:t>Los usuarios esperan que las redes empresariales, como la que se muestra en la ilustración, estén activas el 99,999% del tiempo.</a:t>
            </a:r>
            <a:endParaRPr lang="en-US" sz="2000" dirty="0" smtClean="0"/>
          </a:p>
          <a:p>
            <a:pPr marL="0" indent="0">
              <a:buNone/>
            </a:pPr>
            <a:r>
              <a:rPr lang="es-CO" sz="2000" dirty="0"/>
              <a:t>Para alcanzar este nivel de confiabilidad, se suelen instalar equipos de tecnología avanzada de clase empresarial en la red empresarial.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859" t="31944" r="19571" b="17064"/>
          <a:stretch>
            <a:fillRect/>
          </a:stretch>
        </p:blipFill>
        <p:spPr bwMode="auto">
          <a:xfrm>
            <a:off x="3657600" y="1508760"/>
            <a:ext cx="5160553" cy="4709160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>
                <a:ea typeface="ＭＳ Ｐゴシック" pitchFamily="34" charset="-128"/>
              </a:rPr>
              <a:t>Diseño jerárquico de la red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186057" cy="1965994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 smtClean="0"/>
              <a:t>En </a:t>
            </a:r>
            <a:r>
              <a:rPr lang="es-CO" sz="2000" dirty="0"/>
              <a:t>este modelo se divide la funcionalidad de la red en tres capas diferentes.</a:t>
            </a:r>
          </a:p>
          <a:p>
            <a:r>
              <a:rPr lang="es-CO" sz="2000" dirty="0" smtClean="0"/>
              <a:t>Capa </a:t>
            </a:r>
            <a:r>
              <a:rPr lang="es-CO" sz="2000" dirty="0"/>
              <a:t>de acceso</a:t>
            </a:r>
          </a:p>
          <a:p>
            <a:r>
              <a:rPr lang="es-CO" sz="2000" dirty="0"/>
              <a:t>Capa de distribución</a:t>
            </a:r>
          </a:p>
          <a:p>
            <a:r>
              <a:rPr lang="es-CO" sz="2000" dirty="0"/>
              <a:t>Capa de núcleo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195" t="34127" r="22136" b="18452"/>
          <a:stretch>
            <a:fillRect/>
          </a:stretch>
        </p:blipFill>
        <p:spPr bwMode="auto">
          <a:xfrm>
            <a:off x="3847215" y="1897471"/>
            <a:ext cx="4675483" cy="4497150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75925" y="3532299"/>
            <a:ext cx="3312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capa de acceso proporciona conectividad a los usuarios. La capa de distribución se utiliza para enviar el tráfico de una red local a otra. Por último, la capa de núcleo representa una capa troncal de alta velocidad entre las redes dispersas.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Arquitectura empresarial de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4"/>
            <a:ext cx="3104244" cy="4632994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 smtClean="0"/>
              <a:t>Los </a:t>
            </a:r>
            <a:r>
              <a:rPr lang="es-CO" sz="2000" dirty="0"/>
              <a:t>principales módulos de la arquitectura empresarial de Cisco incluyen lo siguiente:</a:t>
            </a:r>
          </a:p>
          <a:p>
            <a:r>
              <a:rPr lang="es-CO" sz="2000" dirty="0"/>
              <a:t>Campus empresarial</a:t>
            </a:r>
          </a:p>
          <a:p>
            <a:r>
              <a:rPr lang="es-CO" sz="2000" dirty="0"/>
              <a:t>Perímetro empresarial</a:t>
            </a:r>
          </a:p>
          <a:p>
            <a:r>
              <a:rPr lang="es-CO" sz="2000" dirty="0"/>
              <a:t>Perímetro del proveedor de servicios</a:t>
            </a:r>
          </a:p>
          <a:p>
            <a:r>
              <a:rPr lang="es-CO" sz="2000" dirty="0"/>
              <a:t>Remoto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713" t="31548" r="26487" b="17262"/>
          <a:stretch>
            <a:fillRect/>
          </a:stretch>
        </p:blipFill>
        <p:spPr bwMode="auto">
          <a:xfrm>
            <a:off x="3583215" y="1436914"/>
            <a:ext cx="5285810" cy="4500789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s-CO" dirty="0"/>
              <a:t>Arquitectura empresarial de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570" y="1344714"/>
            <a:ext cx="4504510" cy="5360886"/>
          </a:xfrm>
        </p:spPr>
        <p:txBody>
          <a:bodyPr/>
          <a:lstStyle/>
          <a:p>
            <a:pPr marL="0" indent="0">
              <a:buNone/>
            </a:pPr>
            <a:r>
              <a:rPr lang="es-CO" sz="2000" b="1" dirty="0" smtClean="0"/>
              <a:t>Campus </a:t>
            </a:r>
            <a:r>
              <a:rPr lang="es-CO" sz="2000" b="1" dirty="0"/>
              <a:t>empresarial</a:t>
            </a:r>
          </a:p>
          <a:p>
            <a:pPr marL="0" indent="0">
              <a:buNone/>
            </a:pPr>
            <a:r>
              <a:rPr lang="es-CO" sz="1900" dirty="0" smtClean="0"/>
              <a:t>Está </a:t>
            </a:r>
            <a:r>
              <a:rPr lang="es-CO" sz="1900" dirty="0"/>
              <a:t>compuesto por toda la infraestructura del campus e incluye las capas de acceso, de distribución y de núcleo</a:t>
            </a:r>
            <a:r>
              <a:rPr lang="es-CO" sz="1900" dirty="0" smtClean="0"/>
              <a:t>.</a:t>
            </a:r>
          </a:p>
          <a:p>
            <a:pPr marL="0" indent="0">
              <a:buNone/>
            </a:pPr>
            <a:r>
              <a:rPr lang="es-CO" sz="1900" dirty="0" smtClean="0"/>
              <a:t>El </a:t>
            </a:r>
            <a:r>
              <a:rPr lang="es-CO" sz="1900" dirty="0"/>
              <a:t>eje central del diseño es la redundancia, la convergencia rápida y la tolerancia a fallas</a:t>
            </a:r>
            <a:r>
              <a:rPr lang="es-CO" sz="1900" dirty="0" smtClean="0"/>
              <a:t>.</a:t>
            </a:r>
          </a:p>
          <a:p>
            <a:pPr marL="0" indent="0">
              <a:buNone/>
            </a:pPr>
            <a:r>
              <a:rPr lang="es-CO" sz="1900" dirty="0" smtClean="0"/>
              <a:t>Incluye Submodulos</a:t>
            </a:r>
            <a:r>
              <a:rPr lang="es-CO" sz="1900" dirty="0"/>
              <a:t>:</a:t>
            </a:r>
            <a:endParaRPr lang="es-CO" sz="1900" dirty="0" smtClean="0"/>
          </a:p>
          <a:p>
            <a:r>
              <a:rPr lang="es-CO" sz="1900" b="1" dirty="0" smtClean="0"/>
              <a:t>Centro </a:t>
            </a:r>
            <a:r>
              <a:rPr lang="es-CO" sz="1900" b="1" dirty="0"/>
              <a:t>de datos y granja de </a:t>
            </a:r>
            <a:r>
              <a:rPr lang="es-CO" sz="1900" b="1" dirty="0" smtClean="0"/>
              <a:t>servidores:</a:t>
            </a:r>
            <a:r>
              <a:rPr lang="es-CO" sz="1900" dirty="0" smtClean="0"/>
              <a:t> Proporciona conectividad de alta velocidad y protección para los servidores.</a:t>
            </a:r>
          </a:p>
          <a:p>
            <a:r>
              <a:rPr lang="es-CO" sz="1900" b="1" dirty="0"/>
              <a:t>Módulo de servicios:</a:t>
            </a:r>
            <a:r>
              <a:rPr lang="es-CO" sz="1900" dirty="0"/>
              <a:t> </a:t>
            </a:r>
            <a:r>
              <a:rPr lang="es-CO" sz="1900" dirty="0" smtClean="0"/>
              <a:t>Servicios </a:t>
            </a:r>
            <a:r>
              <a:rPr lang="es-CO" sz="1900" dirty="0"/>
              <a:t>de telefonía IP, </a:t>
            </a:r>
            <a:r>
              <a:rPr lang="es-CO" sz="1900" dirty="0" smtClean="0"/>
              <a:t>servicios </a:t>
            </a:r>
            <a:r>
              <a:rPr lang="es-CO" sz="1900" dirty="0"/>
              <a:t>de controlador inalámbrico y los servicios unificados.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713" t="31548" r="26487" b="17262"/>
          <a:stretch>
            <a:fillRect/>
          </a:stretch>
        </p:blipFill>
        <p:spPr bwMode="auto">
          <a:xfrm>
            <a:off x="4922521" y="2016034"/>
            <a:ext cx="4053184" cy="4500789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  <p:sp>
        <p:nvSpPr>
          <p:cNvPr id="3" name="2 Flecha abajo"/>
          <p:cNvSpPr/>
          <p:nvPr/>
        </p:nvSpPr>
        <p:spPr bwMode="auto">
          <a:xfrm>
            <a:off x="5273040" y="128016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20799</TotalTime>
  <Pages>28</Pages>
  <Words>1935</Words>
  <Application>Microsoft Office PowerPoint</Application>
  <PresentationFormat>Presentación en pantalla (4:3)</PresentationFormat>
  <Paragraphs>267</Paragraphs>
  <Slides>41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PPT-TMPLT-WHT_C</vt:lpstr>
      <vt:lpstr>NetAcad-4F_PPT-WHT_060408</vt:lpstr>
      <vt:lpstr>Chapter 1: Introduction to Scaling Networks  </vt:lpstr>
      <vt:lpstr>Chapter 1</vt:lpstr>
      <vt:lpstr>Chapter 1: Objectives</vt:lpstr>
      <vt:lpstr>1.1 Implementing a Network Design   </vt:lpstr>
      <vt:lpstr>Hierarchical Network Design  Necesidad de Escalar Redes</vt:lpstr>
      <vt:lpstr>Hierarchical Network Design  Dispositivos comerciales para empresas</vt:lpstr>
      <vt:lpstr>Hierarchical Network Design  Diseño jerárquico de la red</vt:lpstr>
      <vt:lpstr>Hierarchical Network Design  Arquitectura empresarial de Cisco</vt:lpstr>
      <vt:lpstr>Hierarchical Network Design  Arquitectura empresarial de Cisco</vt:lpstr>
      <vt:lpstr>Hierarchical Network Design  Arquitectura empresarial de Cisco</vt:lpstr>
      <vt:lpstr>Hierarchical Network Design  Arquitectura empresarial de Cisco</vt:lpstr>
      <vt:lpstr>Hierarchical Network Design Dominios de fallas</vt:lpstr>
      <vt:lpstr>Expanding the Network Diseño que admita la escalabilidad</vt:lpstr>
      <vt:lpstr>Expanding the Network Planificación para la redundancia</vt:lpstr>
      <vt:lpstr>Expanding the Network Aumento del ancho de banda</vt:lpstr>
      <vt:lpstr>Expanding the Network Expansión de la capa de acceso</vt:lpstr>
      <vt:lpstr>Expanding the Network Ajuste de los protocolos de routing</vt:lpstr>
      <vt:lpstr>1.2 Selecting Network Devices    </vt:lpstr>
      <vt:lpstr>Switch Hardware Plataformas de switch</vt:lpstr>
      <vt:lpstr>Switch Hardware Consideraciones empresariales comunes para tener en cuenta al seleccionar el equipo de switch.</vt:lpstr>
      <vt:lpstr>Switch Hardware Densidad de puertos</vt:lpstr>
      <vt:lpstr>Switch Hardware Velocidades de reenvío</vt:lpstr>
      <vt:lpstr>Switch Hardware Alimentación por Ethernet</vt:lpstr>
      <vt:lpstr>Switch Hardware Switching multicapa</vt:lpstr>
      <vt:lpstr>Router Hardware Requisitos de los routers</vt:lpstr>
      <vt:lpstr>Router Hardware Requisitos de los routers</vt:lpstr>
      <vt:lpstr>Router Hardware Routers Cisco</vt:lpstr>
      <vt:lpstr>Router Hardware Routers Cisco</vt:lpstr>
      <vt:lpstr>Router Hardware Routers Cisco</vt:lpstr>
      <vt:lpstr>Router Hardware Hardware de routers</vt:lpstr>
      <vt:lpstr>Managing Devices Administración de licencias y archivos del IOS</vt:lpstr>
      <vt:lpstr>Managing Devices Comparación entre administración en banda y fuera de banda</vt:lpstr>
      <vt:lpstr>Managing Devices Comparación entre administración en banda y fuera de banda</vt:lpstr>
      <vt:lpstr>Managing Devices Comandos básicos de CLI del router</vt:lpstr>
      <vt:lpstr>Managing Devices Comandos show básicos del router</vt:lpstr>
      <vt:lpstr>Managing Devices Comandos básicos de CLI del switch</vt:lpstr>
      <vt:lpstr>Managing Devices Comandos show básicos del switch</vt:lpstr>
      <vt:lpstr>1.3 Summary</vt:lpstr>
      <vt:lpstr>Resumen</vt:lpstr>
      <vt:lpstr>Chapter 1: Summary (cont.)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mcalixto</cp:lastModifiedBy>
  <cp:revision>1464</cp:revision>
  <cp:lastPrinted>1999-01-27T00:54:54Z</cp:lastPrinted>
  <dcterms:created xsi:type="dcterms:W3CDTF">2006-10-23T15:07:30Z</dcterms:created>
  <dcterms:modified xsi:type="dcterms:W3CDTF">2014-09-30T22:22:09Z</dcterms:modified>
</cp:coreProperties>
</file>