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8" r:id="rId1"/>
  </p:sldMasterIdLst>
  <p:notesMasterIdLst>
    <p:notesMasterId r:id="rId16"/>
  </p:notesMasterIdLst>
  <p:handoutMasterIdLst>
    <p:handoutMasterId r:id="rId17"/>
  </p:handoutMasterIdLst>
  <p:sldIdLst>
    <p:sldId id="498" r:id="rId2"/>
    <p:sldId id="577" r:id="rId3"/>
    <p:sldId id="558" r:id="rId4"/>
    <p:sldId id="571" r:id="rId5"/>
    <p:sldId id="550" r:id="rId6"/>
    <p:sldId id="587" r:id="rId7"/>
    <p:sldId id="580" r:id="rId8"/>
    <p:sldId id="585" r:id="rId9"/>
    <p:sldId id="584" r:id="rId10"/>
    <p:sldId id="562" r:id="rId11"/>
    <p:sldId id="570" r:id="rId12"/>
    <p:sldId id="575" r:id="rId13"/>
    <p:sldId id="539" r:id="rId14"/>
    <p:sldId id="540" r:id="rId1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ittoria deloulay" initials="vd" lastIdx="1" clrIdx="0"/>
  <p:cmAuthor id="1" name="carykell" initials="c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EEF3"/>
    <a:srgbClr val="C5D9F1"/>
    <a:srgbClr val="45EB03"/>
    <a:srgbClr val="B2B2B2"/>
    <a:srgbClr val="C0C0C0"/>
    <a:srgbClr val="9F4603"/>
    <a:srgbClr val="EE6804"/>
    <a:srgbClr val="6161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01" autoAdjust="0"/>
    <p:restoredTop sz="91600" autoAdjust="0"/>
  </p:normalViewPr>
  <p:slideViewPr>
    <p:cSldViewPr snapToGrid="0">
      <p:cViewPr>
        <p:scale>
          <a:sx n="80" d="100"/>
          <a:sy n="80" d="100"/>
        </p:scale>
        <p:origin x="-2142" y="-204"/>
      </p:cViewPr>
      <p:guideLst>
        <p:guide orient="horz" pos="134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-2597" y="-77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1"/>
          <p:cNvSpPr>
            <a:spLocks noChangeArrowheads="1"/>
          </p:cNvSpPr>
          <p:nvPr/>
        </p:nvSpPr>
        <p:spPr bwMode="auto">
          <a:xfrm>
            <a:off x="6249988" y="8609013"/>
            <a:ext cx="449262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>
              <a:lnSpc>
                <a:spcPct val="90000"/>
              </a:lnSpc>
            </a:pPr>
            <a:endParaRPr lang="en-US" b="0" dirty="0"/>
          </a:p>
        </p:txBody>
      </p:sp>
      <p:sp>
        <p:nvSpPr>
          <p:cNvPr id="30723" name="Rectangle 12"/>
          <p:cNvSpPr>
            <a:spLocks noChangeArrowheads="1"/>
          </p:cNvSpPr>
          <p:nvPr/>
        </p:nvSpPr>
        <p:spPr bwMode="auto">
          <a:xfrm>
            <a:off x="57150" y="8785225"/>
            <a:ext cx="2619375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667" tIns="50185" rIns="95667" bIns="50185">
            <a:spAutoFit/>
          </a:bodyPr>
          <a:lstStyle/>
          <a:p>
            <a:pPr defTabSz="611188" eaLnBrk="0" hangingPunct="0">
              <a:tabLst>
                <a:tab pos="2387600" algn="l"/>
                <a:tab pos="4830763" algn="l"/>
              </a:tabLst>
            </a:pPr>
            <a:r>
              <a:rPr lang="en-US" sz="800" b="0" dirty="0"/>
              <a:t>© 2006, Cisco Systems, Inc. All rights reserved.</a:t>
            </a:r>
          </a:p>
          <a:p>
            <a:pPr defTabSz="611188" eaLnBrk="0" hangingPunct="0">
              <a:tabLst>
                <a:tab pos="2387600" algn="l"/>
                <a:tab pos="4830763" algn="l"/>
              </a:tabLst>
            </a:pPr>
            <a:r>
              <a:rPr lang="en-US" sz="800" b="0" dirty="0"/>
              <a:t>Presentation_ID.scr</a:t>
            </a:r>
          </a:p>
        </p:txBody>
      </p:sp>
      <p:sp>
        <p:nvSpPr>
          <p:cNvPr id="30724" name="Line 13"/>
          <p:cNvSpPr>
            <a:spLocks noChangeShapeType="1"/>
          </p:cNvSpPr>
          <p:nvPr/>
        </p:nvSpPr>
        <p:spPr bwMode="auto">
          <a:xfrm>
            <a:off x="152400" y="8799513"/>
            <a:ext cx="6653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725" name="Rectangle 14"/>
          <p:cNvSpPr>
            <a:spLocks noChangeArrowheads="1"/>
          </p:cNvSpPr>
          <p:nvPr/>
        </p:nvSpPr>
        <p:spPr bwMode="auto">
          <a:xfrm>
            <a:off x="5929313" y="8680450"/>
            <a:ext cx="81280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819" tIns="0" rIns="18819" bIns="0" anchor="b"/>
          <a:lstStyle/>
          <a:p>
            <a:pPr algn="r" defTabSz="903288" eaLnBrk="0" hangingPunct="0"/>
            <a:fld id="{24FCEDC2-CB88-4332-AD14-E4FCA3C3455B}" type="slidenum">
              <a:rPr lang="en-US" sz="800" b="0"/>
              <a:pPr algn="r" defTabSz="903288" eaLnBrk="0" hangingPunct="0"/>
              <a:t>‹#›</a:t>
            </a:fld>
            <a:endParaRPr lang="en-US" sz="800" b="0" dirty="0"/>
          </a:p>
        </p:txBody>
      </p:sp>
    </p:spTree>
    <p:extLst>
      <p:ext uri="{BB962C8B-B14F-4D97-AF65-F5344CB8AC3E}">
        <p14:creationId xmlns:p14="http://schemas.microsoft.com/office/powerpoint/2010/main" val="13895059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8"/>
          <p:cNvSpPr>
            <a:spLocks noChangeArrowheads="1"/>
          </p:cNvSpPr>
          <p:nvPr/>
        </p:nvSpPr>
        <p:spPr bwMode="auto">
          <a:xfrm>
            <a:off x="6249988" y="8609013"/>
            <a:ext cx="449262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>
              <a:lnSpc>
                <a:spcPct val="90000"/>
              </a:lnSpc>
            </a:pPr>
            <a:endParaRPr lang="en-US" b="0" dirty="0"/>
          </a:p>
        </p:txBody>
      </p:sp>
      <p:sp>
        <p:nvSpPr>
          <p:cNvPr id="16387" name="Rectangle 9"/>
          <p:cNvSpPr>
            <a:spLocks noChangeArrowheads="1"/>
          </p:cNvSpPr>
          <p:nvPr/>
        </p:nvSpPr>
        <p:spPr bwMode="auto">
          <a:xfrm>
            <a:off x="57150" y="8785225"/>
            <a:ext cx="2619375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667" tIns="50185" rIns="95667" bIns="50185">
            <a:spAutoFit/>
          </a:bodyPr>
          <a:lstStyle/>
          <a:p>
            <a:pPr defTabSz="611188" eaLnBrk="0" hangingPunct="0">
              <a:tabLst>
                <a:tab pos="2387600" algn="l"/>
                <a:tab pos="4830763" algn="l"/>
              </a:tabLst>
            </a:pPr>
            <a:r>
              <a:rPr lang="en-US" sz="800" b="0" dirty="0"/>
              <a:t>© 2006, Cisco Systems, Inc. All rights reserved.</a:t>
            </a:r>
          </a:p>
          <a:p>
            <a:pPr defTabSz="611188" eaLnBrk="0" hangingPunct="0">
              <a:tabLst>
                <a:tab pos="2387600" algn="l"/>
                <a:tab pos="4830763" algn="l"/>
              </a:tabLst>
            </a:pPr>
            <a:r>
              <a:rPr lang="en-US" sz="800" b="0" dirty="0"/>
              <a:t>Presentation_ID.scr</a:t>
            </a:r>
          </a:p>
        </p:txBody>
      </p:sp>
      <p:sp>
        <p:nvSpPr>
          <p:cNvPr id="16388" name="Line 10"/>
          <p:cNvSpPr>
            <a:spLocks noChangeShapeType="1"/>
          </p:cNvSpPr>
          <p:nvPr/>
        </p:nvSpPr>
        <p:spPr bwMode="auto">
          <a:xfrm>
            <a:off x="152400" y="8799513"/>
            <a:ext cx="6653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83307" name="Rectangle 1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929313" y="8680450"/>
            <a:ext cx="8128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819" tIns="0" rIns="18819" bIns="0" numCol="1" anchor="b" anchorCtr="0" compatLnSpc="1">
            <a:prstTxWarp prst="textNoShape">
              <a:avLst/>
            </a:prstTxWarp>
          </a:bodyPr>
          <a:lstStyle>
            <a:lvl1pPr algn="r" defTabSz="903288" eaLnBrk="0" hangingPunct="0">
              <a:lnSpc>
                <a:spcPct val="100000"/>
              </a:lnSpc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85D1CDC-D87C-4665-A55A-A21D26B56B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390" name="Rectangle 1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3125" y="244475"/>
            <a:ext cx="5321300" cy="39909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3309" name="Rectangle 1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68350" y="4378325"/>
            <a:ext cx="5468938" cy="425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67" tIns="50185" rIns="95667" bIns="501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34622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12713" indent="-112713" algn="l" defTabSz="1020763" rtl="0" eaLnBrk="0" fontAlgn="base" hangingPunct="0">
      <a:lnSpc>
        <a:spcPct val="90000"/>
      </a:lnSpc>
      <a:spcBef>
        <a:spcPct val="50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82600" indent="-120650" algn="l" defTabSz="1020763" rtl="0" eaLnBrk="0" fontAlgn="base" hangingPunct="0">
      <a:lnSpc>
        <a:spcPct val="90000"/>
      </a:lnSpc>
      <a:spcBef>
        <a:spcPct val="35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66788" algn="l" defTabSz="1020763" rtl="0" eaLnBrk="0" fontAlgn="base" hangingPunct="0">
      <a:lnSpc>
        <a:spcPct val="90000"/>
      </a:lnSpc>
      <a:spcBef>
        <a:spcPct val="35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449388" algn="l" defTabSz="1020763" rtl="0" eaLnBrk="0" fontAlgn="base" hangingPunct="0">
      <a:lnSpc>
        <a:spcPct val="90000"/>
      </a:lnSpc>
      <a:spcBef>
        <a:spcPct val="35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931988" algn="l" defTabSz="1020763" rtl="0" eaLnBrk="0" fontAlgn="base" hangingPunct="0">
      <a:lnSpc>
        <a:spcPct val="90000"/>
      </a:lnSpc>
      <a:spcBef>
        <a:spcPct val="35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97EDCD-494B-463B-94F5-50E6B57D71C3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4378325"/>
            <a:ext cx="6121400" cy="42529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1"/>
          <p:cNvSpPr txBox="1">
            <a:spLocks noGrp="1" noChangeArrowheads="1"/>
          </p:cNvSpPr>
          <p:nvPr/>
        </p:nvSpPr>
        <p:spPr bwMode="auto">
          <a:xfrm>
            <a:off x="5929313" y="8680450"/>
            <a:ext cx="81280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819" tIns="0" rIns="18819" bIns="0" anchor="b"/>
          <a:lstStyle>
            <a:lvl1pPr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7391C207-9349-46D5-9D89-8ADDA5014D1F}" type="slidenum">
              <a:rPr lang="en-US" sz="800" b="0"/>
              <a:pPr algn="r"/>
              <a:t>10</a:t>
            </a:fld>
            <a:endParaRPr lang="en-US" sz="800" b="0" dirty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1"/>
          <p:cNvSpPr txBox="1">
            <a:spLocks noGrp="1" noChangeArrowheads="1"/>
          </p:cNvSpPr>
          <p:nvPr/>
        </p:nvSpPr>
        <p:spPr bwMode="auto">
          <a:xfrm>
            <a:off x="5929313" y="8680450"/>
            <a:ext cx="81280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817" tIns="0" rIns="18817" bIns="0" anchor="b"/>
          <a:lstStyle>
            <a:lvl1pPr defTabSz="9017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17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17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17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17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5F7D0146-1035-4865-8A5B-0B1E8578604B}" type="slidenum">
              <a:rPr lang="en-US" sz="800" b="0">
                <a:ea typeface="ＭＳ Ｐゴシック" pitchFamily="34" charset="-128"/>
              </a:rPr>
              <a:pPr algn="r"/>
              <a:t>11</a:t>
            </a:fld>
            <a:endParaRPr lang="en-US" sz="800" b="0" dirty="0">
              <a:ea typeface="ＭＳ Ｐゴシック" pitchFamily="34" charset="-128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1"/>
          <p:cNvSpPr txBox="1">
            <a:spLocks noGrp="1" noChangeArrowheads="1"/>
          </p:cNvSpPr>
          <p:nvPr/>
        </p:nvSpPr>
        <p:spPr bwMode="auto">
          <a:xfrm>
            <a:off x="5929313" y="8680450"/>
            <a:ext cx="81280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817" tIns="0" rIns="18817" bIns="0" anchor="b"/>
          <a:lstStyle>
            <a:lvl1pPr defTabSz="9017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17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17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17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17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5F7D0146-1035-4865-8A5B-0B1E8578604B}" type="slidenum">
              <a:rPr lang="en-US" sz="800" b="0">
                <a:ea typeface="ＭＳ Ｐゴシック" pitchFamily="34" charset="-128"/>
              </a:rPr>
              <a:pPr algn="r"/>
              <a:t>12</a:t>
            </a:fld>
            <a:endParaRPr lang="en-US" sz="800" b="0" dirty="0">
              <a:ea typeface="ＭＳ Ｐゴシック" pitchFamily="34" charset="-128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8CB16DC-A265-4634-B8FE-A98AE8199390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C3B40C-7774-46A0-8FD7-D0857136B16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1"/>
          <p:cNvSpPr txBox="1">
            <a:spLocks noGrp="1" noChangeArrowheads="1"/>
          </p:cNvSpPr>
          <p:nvPr/>
        </p:nvSpPr>
        <p:spPr bwMode="auto">
          <a:xfrm>
            <a:off x="5929313" y="8680450"/>
            <a:ext cx="81280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819" tIns="0" rIns="18819" bIns="0" anchor="b"/>
          <a:lstStyle>
            <a:lvl1pPr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7C839C26-801B-42B6-A101-60F37FE2B0A8}" type="slidenum">
              <a:rPr lang="en-US" sz="800" b="0"/>
              <a:pPr algn="r"/>
              <a:t>2</a:t>
            </a:fld>
            <a:endParaRPr lang="en-US" sz="800" b="0" dirty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1"/>
          <p:cNvSpPr txBox="1">
            <a:spLocks noGrp="1" noChangeArrowheads="1"/>
          </p:cNvSpPr>
          <p:nvPr/>
        </p:nvSpPr>
        <p:spPr bwMode="auto">
          <a:xfrm>
            <a:off x="5929313" y="8680450"/>
            <a:ext cx="81280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819" tIns="0" rIns="18819" bIns="0" anchor="b"/>
          <a:lstStyle>
            <a:lvl1pPr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311D0035-3BE0-490C-B824-0AD9C41C2BAC}" type="slidenum">
              <a:rPr lang="en-US" sz="800" b="0"/>
              <a:pPr algn="r"/>
              <a:t>3</a:t>
            </a:fld>
            <a:endParaRPr lang="en-US" sz="800" b="0" dirty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1"/>
          <p:cNvSpPr txBox="1">
            <a:spLocks noGrp="1" noChangeArrowheads="1"/>
          </p:cNvSpPr>
          <p:nvPr/>
        </p:nvSpPr>
        <p:spPr bwMode="auto">
          <a:xfrm>
            <a:off x="5929313" y="8680450"/>
            <a:ext cx="81280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817" tIns="0" rIns="18817" bIns="0" anchor="b"/>
          <a:lstStyle>
            <a:lvl1pPr defTabSz="9017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17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17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17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17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ACE20BE7-F2F3-4E26-9454-50B18F790A4E}" type="slidenum">
              <a:rPr lang="en-US" sz="800" b="0">
                <a:ea typeface="ＭＳ Ｐゴシック" pitchFamily="34" charset="-128"/>
              </a:rPr>
              <a:pPr algn="r"/>
              <a:t>4</a:t>
            </a:fld>
            <a:endParaRPr lang="en-US" sz="800" b="0" dirty="0">
              <a:ea typeface="ＭＳ Ｐゴシック" pitchFamily="34" charset="-128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1"/>
          <p:cNvSpPr txBox="1">
            <a:spLocks noGrp="1" noChangeArrowheads="1"/>
          </p:cNvSpPr>
          <p:nvPr/>
        </p:nvSpPr>
        <p:spPr bwMode="auto">
          <a:xfrm>
            <a:off x="5929313" y="8680450"/>
            <a:ext cx="81280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819" tIns="0" rIns="18819" bIns="0" anchor="b"/>
          <a:lstStyle>
            <a:lvl1pPr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0A313ED8-785B-4D16-9B17-4143385249B9}" type="slidenum">
              <a:rPr lang="en-US" sz="800" b="0"/>
              <a:pPr algn="r"/>
              <a:t>5</a:t>
            </a:fld>
            <a:endParaRPr lang="en-US" sz="800" b="0" dirty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1"/>
          <p:cNvSpPr txBox="1">
            <a:spLocks noGrp="1" noChangeArrowheads="1"/>
          </p:cNvSpPr>
          <p:nvPr/>
        </p:nvSpPr>
        <p:spPr bwMode="auto">
          <a:xfrm>
            <a:off x="5929313" y="8680450"/>
            <a:ext cx="81280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817" tIns="0" rIns="18817" bIns="0" anchor="b"/>
          <a:lstStyle>
            <a:lvl1pPr defTabSz="9017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17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17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17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17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5F7D0146-1035-4865-8A5B-0B1E8578604B}" type="slidenum">
              <a:rPr lang="en-US" sz="800" b="0">
                <a:ea typeface="ＭＳ Ｐゴシック" pitchFamily="34" charset="-128"/>
              </a:rPr>
              <a:pPr algn="r"/>
              <a:t>6</a:t>
            </a:fld>
            <a:endParaRPr lang="en-US" sz="800" b="0" dirty="0">
              <a:ea typeface="ＭＳ Ｐゴシック" pitchFamily="34" charset="-128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1"/>
          <p:cNvSpPr txBox="1">
            <a:spLocks noGrp="1" noChangeArrowheads="1"/>
          </p:cNvSpPr>
          <p:nvPr/>
        </p:nvSpPr>
        <p:spPr bwMode="auto">
          <a:xfrm>
            <a:off x="5929313" y="8680450"/>
            <a:ext cx="81280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819" tIns="0" rIns="18819" bIns="0" anchor="b"/>
          <a:lstStyle>
            <a:lvl1pPr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73FA62FE-70C7-4700-B664-0FF949842D7E}" type="slidenum">
              <a:rPr lang="en-US" sz="800" b="0"/>
              <a:pPr algn="r"/>
              <a:t>7</a:t>
            </a:fld>
            <a:endParaRPr lang="en-US" sz="800" b="0" dirty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1"/>
          <p:cNvSpPr txBox="1">
            <a:spLocks noGrp="1" noChangeArrowheads="1"/>
          </p:cNvSpPr>
          <p:nvPr/>
        </p:nvSpPr>
        <p:spPr bwMode="auto">
          <a:xfrm>
            <a:off x="5929313" y="8680450"/>
            <a:ext cx="81280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819" tIns="0" rIns="18819" bIns="0" anchor="b"/>
          <a:lstStyle>
            <a:lvl1pPr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73FA62FE-70C7-4700-B664-0FF949842D7E}" type="slidenum">
              <a:rPr lang="en-US" sz="800" b="0"/>
              <a:pPr algn="r"/>
              <a:t>8</a:t>
            </a:fld>
            <a:endParaRPr lang="en-US" sz="800" b="0" dirty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1"/>
          <p:cNvSpPr txBox="1">
            <a:spLocks noGrp="1" noChangeArrowheads="1"/>
          </p:cNvSpPr>
          <p:nvPr/>
        </p:nvSpPr>
        <p:spPr bwMode="auto">
          <a:xfrm>
            <a:off x="5929313" y="8680450"/>
            <a:ext cx="81280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819" tIns="0" rIns="18819" bIns="0" anchor="b"/>
          <a:lstStyle>
            <a:lvl1pPr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03288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73FA62FE-70C7-4700-B664-0FF949842D7E}" type="slidenum">
              <a:rPr lang="en-US" sz="800" b="0"/>
              <a:pPr algn="r"/>
              <a:t>9</a:t>
            </a:fld>
            <a:endParaRPr lang="en-US" sz="800" b="0" dirty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PPt_4face_021208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11350"/>
            <a:ext cx="9144000" cy="243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78"/>
          <p:cNvSpPr>
            <a:spLocks noChangeArrowheads="1"/>
          </p:cNvSpPr>
          <p:nvPr/>
        </p:nvSpPr>
        <p:spPr bwMode="auto">
          <a:xfrm>
            <a:off x="4498975" y="6672263"/>
            <a:ext cx="2022475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124" tIns="41061" rIns="82124" bIns="41061" anchor="b" anchorCtr="1">
            <a:spAutoFit/>
          </a:bodyPr>
          <a:lstStyle/>
          <a:p>
            <a:pPr defTabSz="814388" eaLnBrk="0" hangingPunct="0"/>
            <a:r>
              <a:rPr lang="en-US" sz="700" b="0" dirty="0">
                <a:solidFill>
                  <a:srgbClr val="D3D3D3"/>
                </a:solidFill>
              </a:rPr>
              <a:t>© 2008 Cisco Systems, Inc. All rights reserved.</a:t>
            </a:r>
          </a:p>
        </p:txBody>
      </p:sp>
      <p:sp>
        <p:nvSpPr>
          <p:cNvPr id="6" name="Rectangle 279"/>
          <p:cNvSpPr>
            <a:spLocks noChangeArrowheads="1"/>
          </p:cNvSpPr>
          <p:nvPr/>
        </p:nvSpPr>
        <p:spPr bwMode="auto">
          <a:xfrm>
            <a:off x="6896100" y="6672263"/>
            <a:ext cx="877888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124" tIns="41061" rIns="82124" bIns="41061" anchor="b">
            <a:spAutoFit/>
          </a:bodyPr>
          <a:lstStyle/>
          <a:p>
            <a:pPr algn="r" defTabSz="814388" eaLnBrk="0" hangingPunct="0"/>
            <a:r>
              <a:rPr lang="en-US" sz="700" b="0" dirty="0">
                <a:solidFill>
                  <a:srgbClr val="D3D3D3"/>
                </a:solidFill>
              </a:rPr>
              <a:t>Cisco Confidential</a:t>
            </a:r>
          </a:p>
        </p:txBody>
      </p:sp>
      <p:sp>
        <p:nvSpPr>
          <p:cNvPr id="7" name="Rectangle 280"/>
          <p:cNvSpPr>
            <a:spLocks noChangeArrowheads="1"/>
          </p:cNvSpPr>
          <p:nvPr/>
        </p:nvSpPr>
        <p:spPr bwMode="auto">
          <a:xfrm>
            <a:off x="193675" y="6672263"/>
            <a:ext cx="962025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124" tIns="41061" rIns="82124" bIns="41061" anchor="b">
            <a:spAutoFit/>
          </a:bodyPr>
          <a:lstStyle/>
          <a:p>
            <a:pPr defTabSz="814388" eaLnBrk="0" hangingPunct="0"/>
            <a:r>
              <a:rPr lang="en-US" sz="700" b="0" dirty="0">
                <a:solidFill>
                  <a:srgbClr val="D3D3D3"/>
                </a:solidFill>
              </a:rPr>
              <a:t>Presentation_ID</a:t>
            </a:r>
          </a:p>
        </p:txBody>
      </p:sp>
      <p:sp>
        <p:nvSpPr>
          <p:cNvPr id="8" name="Rectangle 281"/>
          <p:cNvSpPr>
            <a:spLocks noChangeArrowheads="1"/>
          </p:cNvSpPr>
          <p:nvPr/>
        </p:nvSpPr>
        <p:spPr bwMode="auto">
          <a:xfrm>
            <a:off x="8596313" y="6626225"/>
            <a:ext cx="320675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124" tIns="41061" rIns="82124" bIns="41061" anchor="b">
            <a:spAutoFit/>
          </a:bodyPr>
          <a:lstStyle/>
          <a:p>
            <a:pPr algn="r" defTabSz="814388" eaLnBrk="0" hangingPunct="0"/>
            <a:fld id="{59D7CE3C-6EC8-4B99-BC5F-470A37E5C4AF}" type="slidenum">
              <a:rPr lang="en-US" sz="1000" b="0">
                <a:solidFill>
                  <a:srgbClr val="D3D3D3"/>
                </a:solidFill>
              </a:rPr>
              <a:pPr algn="r" defTabSz="814388" eaLnBrk="0" hangingPunct="0"/>
              <a:t>‹#›</a:t>
            </a:fld>
            <a:endParaRPr lang="en-US" sz="1000" b="0" dirty="0">
              <a:solidFill>
                <a:srgbClr val="D3D3D3"/>
              </a:solidFill>
            </a:endParaRPr>
          </a:p>
        </p:txBody>
      </p:sp>
      <p:pic>
        <p:nvPicPr>
          <p:cNvPr id="9" name="Picture 331" descr="Cisco_New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3225" y="5940425"/>
            <a:ext cx="3354388" cy="4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33" descr="Cisc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63" y="119063"/>
            <a:ext cx="117157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9873" name="Rectangle 209"/>
          <p:cNvSpPr>
            <a:spLocks noGrp="1" noChangeArrowheads="1"/>
          </p:cNvSpPr>
          <p:nvPr>
            <p:ph type="ctrTitle"/>
          </p:nvPr>
        </p:nvSpPr>
        <p:spPr bwMode="white">
          <a:xfrm>
            <a:off x="311150" y="2671763"/>
            <a:ext cx="3768725" cy="830262"/>
          </a:xfrm>
          <a:ln/>
        </p:spPr>
        <p:txBody>
          <a:bodyPr anchor="ctr"/>
          <a:lstStyle>
            <a:lvl1pPr>
              <a:defRPr sz="30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69874" name="Rectangle 210"/>
          <p:cNvSpPr>
            <a:spLocks noGrp="1" noChangeArrowheads="1"/>
          </p:cNvSpPr>
          <p:nvPr>
            <p:ph type="subTitle" idx="1"/>
          </p:nvPr>
        </p:nvSpPr>
        <p:spPr>
          <a:xfrm>
            <a:off x="311150" y="4672013"/>
            <a:ext cx="4103688" cy="658812"/>
          </a:xfrm>
          <a:ln/>
        </p:spPr>
        <p:txBody>
          <a:bodyPr/>
          <a:lstStyle>
            <a:lvl1pPr marL="0" indent="0">
              <a:lnSpc>
                <a:spcPct val="90000"/>
              </a:lnSpc>
              <a:buFont typeface="Wingdings" pitchFamily="2" charset="2"/>
              <a:buNone/>
              <a:defRPr sz="2000" b="1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530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167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5925" y="798513"/>
            <a:ext cx="2035175" cy="4787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5638" y="798513"/>
            <a:ext cx="5957887" cy="4787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520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715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57900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5638" y="2014538"/>
            <a:ext cx="3894137" cy="3571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2175" y="2014538"/>
            <a:ext cx="3894138" cy="3571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762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313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843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9697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619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15910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146"/>
          <p:cNvSpPr>
            <a:spLocks noGrp="1" noChangeArrowheads="1"/>
          </p:cNvSpPr>
          <p:nvPr>
            <p:ph type="title"/>
          </p:nvPr>
        </p:nvSpPr>
        <p:spPr bwMode="auto">
          <a:xfrm>
            <a:off x="655638" y="798513"/>
            <a:ext cx="8145462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2124" tIns="41061" rIns="82124" bIns="41061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6281"/>
          <p:cNvSpPr>
            <a:spLocks noChangeArrowheads="1"/>
          </p:cNvSpPr>
          <p:nvPr/>
        </p:nvSpPr>
        <p:spPr bwMode="auto">
          <a:xfrm>
            <a:off x="193675" y="6672263"/>
            <a:ext cx="962025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124" tIns="41061" rIns="82124" bIns="41061" anchor="b">
            <a:spAutoFit/>
          </a:bodyPr>
          <a:lstStyle/>
          <a:p>
            <a:pPr defTabSz="814388" eaLnBrk="0" hangingPunct="0"/>
            <a:r>
              <a:rPr lang="en-US" sz="700" b="0" dirty="0">
                <a:solidFill>
                  <a:srgbClr val="D3D3D3"/>
                </a:solidFill>
              </a:rPr>
              <a:t>Presentation_ID</a:t>
            </a:r>
          </a:p>
        </p:txBody>
      </p:sp>
      <p:sp>
        <p:nvSpPr>
          <p:cNvPr id="1028" name="Rectangle 6282"/>
          <p:cNvSpPr>
            <a:spLocks noChangeArrowheads="1"/>
          </p:cNvSpPr>
          <p:nvPr/>
        </p:nvSpPr>
        <p:spPr bwMode="auto">
          <a:xfrm>
            <a:off x="8596313" y="6626225"/>
            <a:ext cx="320675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124" tIns="41061" rIns="82124" bIns="41061" anchor="b">
            <a:spAutoFit/>
          </a:bodyPr>
          <a:lstStyle/>
          <a:p>
            <a:pPr algn="r" defTabSz="814388" eaLnBrk="0" hangingPunct="0"/>
            <a:fld id="{6213D815-58AD-43B4-8B8E-3405D1C19D0A}" type="slidenum">
              <a:rPr lang="en-US" sz="1000" b="0">
                <a:solidFill>
                  <a:srgbClr val="D3D3D3"/>
                </a:solidFill>
              </a:rPr>
              <a:pPr algn="r" defTabSz="814388" eaLnBrk="0" hangingPunct="0"/>
              <a:t>‹#›</a:t>
            </a:fld>
            <a:endParaRPr lang="en-US" sz="1000" b="0" dirty="0">
              <a:solidFill>
                <a:srgbClr val="D3D3D3"/>
              </a:solidFill>
            </a:endParaRPr>
          </a:p>
        </p:txBody>
      </p:sp>
      <p:sp>
        <p:nvSpPr>
          <p:cNvPr id="1029" name="Rectangle 628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55638" y="2014538"/>
            <a:ext cx="7940675" cy="35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2124" tIns="41061" rIns="82124" bIns="410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312"/>
          <p:cNvSpPr>
            <a:spLocks noChangeArrowheads="1"/>
          </p:cNvSpPr>
          <p:nvPr/>
        </p:nvSpPr>
        <p:spPr bwMode="auto">
          <a:xfrm>
            <a:off x="4498975" y="6672263"/>
            <a:ext cx="2022475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124" tIns="41061" rIns="82124" bIns="41061" anchor="b" anchorCtr="1">
            <a:spAutoFit/>
          </a:bodyPr>
          <a:lstStyle/>
          <a:p>
            <a:pPr defTabSz="814388" eaLnBrk="0" hangingPunct="0"/>
            <a:r>
              <a:rPr lang="en-US" sz="700" b="0" dirty="0">
                <a:solidFill>
                  <a:srgbClr val="D3D3D3"/>
                </a:solidFill>
              </a:rPr>
              <a:t>© 2008 Cisco Systems, Inc. All rights reserved.</a:t>
            </a:r>
          </a:p>
        </p:txBody>
      </p:sp>
      <p:sp>
        <p:nvSpPr>
          <p:cNvPr id="1031" name="Rectangle 6313"/>
          <p:cNvSpPr>
            <a:spLocks noChangeArrowheads="1"/>
          </p:cNvSpPr>
          <p:nvPr/>
        </p:nvSpPr>
        <p:spPr bwMode="auto">
          <a:xfrm>
            <a:off x="6896100" y="6672263"/>
            <a:ext cx="877888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124" tIns="41061" rIns="82124" bIns="41061" anchor="b">
            <a:spAutoFit/>
          </a:bodyPr>
          <a:lstStyle/>
          <a:p>
            <a:pPr algn="r" defTabSz="814388" eaLnBrk="0" hangingPunct="0"/>
            <a:r>
              <a:rPr lang="en-US" sz="700" b="0" dirty="0">
                <a:solidFill>
                  <a:srgbClr val="D3D3D3"/>
                </a:solidFill>
              </a:rPr>
              <a:t>Cisco Confidential</a:t>
            </a:r>
          </a:p>
        </p:txBody>
      </p:sp>
      <p:pic>
        <p:nvPicPr>
          <p:cNvPr id="1032" name="Picture 8" descr="Rev08_Cisco_BrandBar10_060408.pn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93" r:id="rId1"/>
    <p:sldLayoutId id="2147484583" r:id="rId2"/>
    <p:sldLayoutId id="2147484584" r:id="rId3"/>
    <p:sldLayoutId id="2147484585" r:id="rId4"/>
    <p:sldLayoutId id="2147484586" r:id="rId5"/>
    <p:sldLayoutId id="2147484587" r:id="rId6"/>
    <p:sldLayoutId id="2147484588" r:id="rId7"/>
    <p:sldLayoutId id="2147484589" r:id="rId8"/>
    <p:sldLayoutId id="2147484590" r:id="rId9"/>
    <p:sldLayoutId id="2147484591" r:id="rId10"/>
    <p:sldLayoutId id="2147484592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+mj-lt"/>
          <a:ea typeface="+mj-ea"/>
          <a:cs typeface="+mj-cs"/>
        </a:defRPr>
      </a:lvl1pPr>
      <a:lvl2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</a:defRPr>
      </a:lvl2pPr>
      <a:lvl3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</a:defRPr>
      </a:lvl3pPr>
      <a:lvl4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</a:defRPr>
      </a:lvl4pPr>
      <a:lvl5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</a:defRPr>
      </a:lvl5pPr>
      <a:lvl6pPr marL="457200" algn="l" defTabSz="8143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</a:defRPr>
      </a:lvl6pPr>
      <a:lvl7pPr marL="914400" algn="l" defTabSz="8143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</a:defRPr>
      </a:lvl7pPr>
      <a:lvl8pPr marL="1371600" algn="l" defTabSz="8143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</a:defRPr>
      </a:lvl8pPr>
      <a:lvl9pPr marL="1828800" algn="l" defTabSz="8143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</a:defRPr>
      </a:lvl9pPr>
    </p:titleStyle>
    <p:bodyStyle>
      <a:lvl1pPr marL="236538" indent="-236538" algn="l" defTabSz="814388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rgbClr val="708CA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117475" algn="l" defTabSz="814388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buChar char="–"/>
        <a:defRPr sz="2000">
          <a:solidFill>
            <a:schemeClr val="tx1"/>
          </a:solidFill>
          <a:latin typeface="+mn-lt"/>
        </a:defRPr>
      </a:lvl2pPr>
      <a:lvl3pPr marL="914400" algn="l" defTabSz="814388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buChar char="•"/>
        <a:defRPr sz="2000">
          <a:solidFill>
            <a:schemeClr val="tx1"/>
          </a:solidFill>
          <a:latin typeface="+mn-lt"/>
        </a:defRPr>
      </a:lvl3pPr>
      <a:lvl4pPr marL="1254125" indent="117475" algn="l" defTabSz="814388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buChar char="–"/>
        <a:defRPr sz="2000">
          <a:solidFill>
            <a:schemeClr val="tx1"/>
          </a:solidFill>
          <a:latin typeface="+mn-lt"/>
        </a:defRPr>
      </a:lvl4pPr>
      <a:lvl5pPr marL="1604963" indent="223838" algn="l" defTabSz="814388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buChar char="»"/>
        <a:defRPr sz="2000">
          <a:solidFill>
            <a:schemeClr val="tx1"/>
          </a:solidFill>
          <a:latin typeface="+mn-lt"/>
        </a:defRPr>
      </a:lvl5pPr>
      <a:lvl6pPr marL="2062163" algn="l" defTabSz="814388" rtl="0" eaLnBrk="1" fontAlgn="base" hangingPunct="1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defRPr sz="2000">
          <a:solidFill>
            <a:schemeClr val="tx1"/>
          </a:solidFill>
          <a:latin typeface="+mn-lt"/>
        </a:defRPr>
      </a:lvl6pPr>
      <a:lvl7pPr marL="2519363" algn="l" defTabSz="814388" rtl="0" eaLnBrk="1" fontAlgn="base" hangingPunct="1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defRPr sz="2000">
          <a:solidFill>
            <a:schemeClr val="tx1"/>
          </a:solidFill>
          <a:latin typeface="+mn-lt"/>
        </a:defRPr>
      </a:lvl7pPr>
      <a:lvl8pPr marL="2976563" algn="l" defTabSz="814388" rtl="0" eaLnBrk="1" fontAlgn="base" hangingPunct="1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defRPr sz="2000">
          <a:solidFill>
            <a:schemeClr val="tx1"/>
          </a:solidFill>
          <a:latin typeface="+mn-lt"/>
        </a:defRPr>
      </a:lvl8pPr>
      <a:lvl9pPr marL="3433763" algn="l" defTabSz="814388" rtl="0" eaLnBrk="1" fontAlgn="base" hangingPunct="1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sco.com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ommunity.netacad.net/web/ccna/file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sco.com/web/learning/exams/list/icnd2b.htm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3"/>
          <p:cNvSpPr txBox="1">
            <a:spLocks noChangeArrowheads="1"/>
          </p:cNvSpPr>
          <p:nvPr/>
        </p:nvSpPr>
        <p:spPr bwMode="white">
          <a:xfrm>
            <a:off x="311150" y="2254250"/>
            <a:ext cx="4189413" cy="1479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124" tIns="41061" rIns="82124" bIns="41061" anchor="ctr"/>
          <a:lstStyle/>
          <a:p>
            <a:pPr defTabSz="814388">
              <a:lnSpc>
                <a:spcPct val="90000"/>
              </a:lnSpc>
              <a:defRPr/>
            </a:pPr>
            <a:r>
              <a:rPr lang="en-US" b="0" kern="0" dirty="0" smtClean="0">
                <a:solidFill>
                  <a:schemeClr val="bg1"/>
                </a:solidFill>
                <a:latin typeface="+mn-lt"/>
                <a:ea typeface="+mj-ea"/>
                <a:cs typeface="+mj-cs"/>
              </a:rPr>
              <a:t>CCNA 5.0</a:t>
            </a:r>
            <a:r>
              <a:rPr lang="en-US" b="0" kern="0" dirty="0">
                <a:solidFill>
                  <a:schemeClr val="bg1"/>
                </a:solidFill>
                <a:latin typeface="+mn-lt"/>
                <a:ea typeface="+mj-ea"/>
                <a:cs typeface="+mj-cs"/>
              </a:rPr>
              <a:t/>
            </a:r>
            <a:br>
              <a:rPr lang="en-US" b="0" kern="0" dirty="0">
                <a:solidFill>
                  <a:schemeClr val="bg1"/>
                </a:solidFill>
                <a:latin typeface="+mn-lt"/>
                <a:ea typeface="+mj-ea"/>
                <a:cs typeface="+mj-cs"/>
              </a:rPr>
            </a:br>
            <a:r>
              <a:rPr lang="en-US" b="0" kern="0" dirty="0">
                <a:solidFill>
                  <a:schemeClr val="bg1"/>
                </a:solidFill>
                <a:latin typeface="+mn-lt"/>
                <a:ea typeface="+mj-ea"/>
                <a:cs typeface="+mj-cs"/>
              </a:rPr>
              <a:t/>
            </a:r>
            <a:br>
              <a:rPr lang="en-US" b="0" kern="0" dirty="0">
                <a:solidFill>
                  <a:schemeClr val="bg1"/>
                </a:solidFill>
                <a:latin typeface="+mn-lt"/>
                <a:ea typeface="+mj-ea"/>
                <a:cs typeface="+mj-cs"/>
              </a:rPr>
            </a:br>
            <a:r>
              <a:rPr lang="en-US" b="0" kern="0" dirty="0" smtClean="0">
                <a:solidFill>
                  <a:schemeClr val="bg1"/>
                </a:solidFill>
                <a:latin typeface="+mn-lt"/>
                <a:ea typeface="+mj-ea"/>
                <a:cs typeface="+mj-cs"/>
              </a:rPr>
              <a:t>Planning Guide</a:t>
            </a:r>
          </a:p>
          <a:p>
            <a:pPr defTabSz="814388">
              <a:lnSpc>
                <a:spcPct val="90000"/>
              </a:lnSpc>
              <a:defRPr/>
            </a:pPr>
            <a:r>
              <a:rPr lang="en-US" b="0" kern="0" dirty="0">
                <a:solidFill>
                  <a:schemeClr val="bg1"/>
                </a:solidFill>
                <a:latin typeface="+mn-lt"/>
                <a:ea typeface="+mj-ea"/>
                <a:cs typeface="+mj-cs"/>
              </a:rPr>
              <a:t/>
            </a:r>
            <a:br>
              <a:rPr lang="en-US" b="0" kern="0" dirty="0">
                <a:solidFill>
                  <a:schemeClr val="bg1"/>
                </a:solidFill>
                <a:latin typeface="+mn-lt"/>
                <a:ea typeface="+mj-ea"/>
                <a:cs typeface="+mj-cs"/>
              </a:rPr>
            </a:br>
            <a:r>
              <a:rPr lang="en-US" b="0" dirty="0" smtClean="0">
                <a:solidFill>
                  <a:schemeClr val="bg1"/>
                </a:solidFill>
                <a:latin typeface="+mn-lt"/>
              </a:rPr>
              <a:t>Chapter 1: Introduction to Scaling Networks</a:t>
            </a:r>
            <a:endParaRPr lang="en-US" b="0" kern="0" dirty="0">
              <a:solidFill>
                <a:schemeClr val="bg1"/>
              </a:solidFill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4"/>
          <p:cNvSpPr>
            <a:spLocks noGrp="1" noChangeArrowheads="1"/>
          </p:cNvSpPr>
          <p:nvPr>
            <p:ph type="body" idx="4294967295"/>
          </p:nvPr>
        </p:nvSpPr>
        <p:spPr>
          <a:xfrm>
            <a:off x="588396" y="1368013"/>
            <a:ext cx="8176128" cy="4661210"/>
          </a:xfrm>
        </p:spPr>
        <p:txBody>
          <a:bodyPr/>
          <a:lstStyle/>
          <a:p>
            <a:pPr marL="119063" indent="0" eaLnBrk="1" hangingPunct="1">
              <a:lnSpc>
                <a:spcPct val="85000"/>
              </a:lnSpc>
              <a:spcBef>
                <a:spcPct val="30000"/>
              </a:spcBef>
              <a:buNone/>
            </a:pPr>
            <a:r>
              <a:rPr lang="en-US" sz="2000" dirty="0" smtClean="0"/>
              <a:t>Prior to teaching Chapter 1, the instructor should:</a:t>
            </a:r>
          </a:p>
          <a:p>
            <a:pPr marL="404813" indent="-285750" eaLnBrk="1" hangingPunct="1">
              <a:lnSpc>
                <a:spcPct val="85000"/>
              </a:lnSpc>
              <a:spcBef>
                <a:spcPct val="30000"/>
              </a:spcBef>
            </a:pPr>
            <a:r>
              <a:rPr lang="en-US" sz="2000" dirty="0" smtClean="0"/>
              <a:t>Complete Chapter 1 exam.</a:t>
            </a:r>
            <a:endParaRPr lang="en-CA" sz="2000" dirty="0"/>
          </a:p>
          <a:p>
            <a:pPr marL="404813" indent="-285750" eaLnBrk="1" hangingPunct="1">
              <a:lnSpc>
                <a:spcPct val="85000"/>
              </a:lnSpc>
              <a:spcBef>
                <a:spcPct val="30000"/>
              </a:spcBef>
            </a:pPr>
            <a:r>
              <a:rPr lang="en-US" sz="2000" dirty="0" smtClean="0"/>
              <a:t>Have students evaluate their school’s network design. How does it compare to the hierarchical or modular design model?</a:t>
            </a:r>
          </a:p>
          <a:p>
            <a:pPr marL="404813" indent="-285750" eaLnBrk="1" hangingPunct="1">
              <a:lnSpc>
                <a:spcPct val="85000"/>
              </a:lnSpc>
              <a:spcBef>
                <a:spcPct val="30000"/>
              </a:spcBef>
            </a:pPr>
            <a:r>
              <a:rPr lang="en-US" sz="2000" dirty="0" smtClean="0"/>
              <a:t>Invite the head of IT to discuss the school’s network design with the class.</a:t>
            </a:r>
          </a:p>
          <a:p>
            <a:pPr marL="404813" indent="-285750" eaLnBrk="1" hangingPunct="1">
              <a:lnSpc>
                <a:spcPct val="85000"/>
              </a:lnSpc>
              <a:spcBef>
                <a:spcPct val="30000"/>
              </a:spcBef>
            </a:pPr>
            <a:r>
              <a:rPr lang="en-US" sz="2000" dirty="0" smtClean="0"/>
              <a:t>Provide hands-on activities to review and practice basic switch and router configuration.</a:t>
            </a:r>
          </a:p>
          <a:p>
            <a:pPr marL="404813" indent="-285750" eaLnBrk="1" hangingPunct="1">
              <a:lnSpc>
                <a:spcPct val="85000"/>
              </a:lnSpc>
              <a:spcBef>
                <a:spcPct val="30000"/>
              </a:spcBef>
            </a:pPr>
            <a:r>
              <a:rPr lang="en-US" sz="2000" dirty="0" smtClean="0"/>
              <a:t>Use the Syntax Checker to practice switch and router configuration.</a:t>
            </a:r>
          </a:p>
          <a:p>
            <a:pPr marL="404813" indent="-285750" eaLnBrk="1" hangingPunct="1">
              <a:lnSpc>
                <a:spcPct val="85000"/>
              </a:lnSpc>
              <a:spcBef>
                <a:spcPct val="30000"/>
              </a:spcBef>
            </a:pPr>
            <a:r>
              <a:rPr lang="en-US" sz="2000" dirty="0" smtClean="0"/>
              <a:t>Visit </a:t>
            </a:r>
            <a:r>
              <a:rPr lang="en-US" sz="2000" dirty="0" smtClean="0">
                <a:hlinkClick r:id="rId3"/>
              </a:rPr>
              <a:t>http://www.cisco.com</a:t>
            </a:r>
            <a:r>
              <a:rPr lang="en-US" sz="2000" dirty="0" smtClean="0"/>
              <a:t> for more information on Cisco devices.</a:t>
            </a:r>
          </a:p>
          <a:p>
            <a:pPr marL="742950" lvl="1" indent="-285750" eaLnBrk="1" hangingPunct="1">
              <a:lnSpc>
                <a:spcPct val="85000"/>
              </a:lnSpc>
              <a:spcBef>
                <a:spcPct val="30000"/>
              </a:spcBef>
              <a:buNone/>
            </a:pPr>
            <a:endParaRPr lang="en-US" dirty="0" smtClean="0"/>
          </a:p>
        </p:txBody>
      </p:sp>
      <p:sp>
        <p:nvSpPr>
          <p:cNvPr id="4" name="Rectangle 33"/>
          <p:cNvSpPr txBox="1">
            <a:spLocks noChangeArrowheads="1"/>
          </p:cNvSpPr>
          <p:nvPr/>
        </p:nvSpPr>
        <p:spPr bwMode="auto">
          <a:xfrm>
            <a:off x="619062" y="353568"/>
            <a:ext cx="8145462" cy="838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82124" tIns="41061" rIns="82124" bIns="41061" anchor="b"/>
          <a:lstStyle/>
          <a:p>
            <a:pPr defTabSz="814388">
              <a:lnSpc>
                <a:spcPct val="90000"/>
              </a:lnSpc>
              <a:defRPr/>
            </a:pPr>
            <a:r>
              <a:rPr lang="en-US" sz="3200" kern="0" dirty="0" smtClean="0">
                <a:solidFill>
                  <a:srgbClr val="708CA1"/>
                </a:solidFill>
                <a:latin typeface="+mj-lt"/>
                <a:ea typeface="+mj-ea"/>
                <a:cs typeface="+mj-cs"/>
              </a:rPr>
              <a:t>Chapter 1: </a:t>
            </a:r>
            <a:r>
              <a:rPr lang="en-US" sz="3200" kern="0" dirty="0">
                <a:solidFill>
                  <a:srgbClr val="708CA1"/>
                </a:solidFill>
                <a:latin typeface="+mj-lt"/>
                <a:ea typeface="+mj-ea"/>
                <a:cs typeface="+mj-cs"/>
              </a:rPr>
              <a:t>Best Practices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3"/>
          <p:cNvSpPr>
            <a:spLocks noGrp="1" noChangeArrowheads="1"/>
          </p:cNvSpPr>
          <p:nvPr>
            <p:ph type="title" idx="4294967295"/>
          </p:nvPr>
        </p:nvSpPr>
        <p:spPr>
          <a:xfrm>
            <a:off x="655638" y="353568"/>
            <a:ext cx="8145462" cy="838200"/>
          </a:xfrm>
        </p:spPr>
        <p:txBody>
          <a:bodyPr/>
          <a:lstStyle/>
          <a:p>
            <a:pPr eaLnBrk="1" hangingPunct="1"/>
            <a:r>
              <a:rPr lang="en-US" dirty="0" smtClean="0"/>
              <a:t>Chapter 1: Additional Help</a:t>
            </a:r>
          </a:p>
        </p:txBody>
      </p:sp>
      <p:sp>
        <p:nvSpPr>
          <p:cNvPr id="20483" name="Rectangle 34"/>
          <p:cNvSpPr>
            <a:spLocks noGrp="1" noChangeArrowheads="1"/>
          </p:cNvSpPr>
          <p:nvPr>
            <p:ph type="body" idx="4294967295"/>
          </p:nvPr>
        </p:nvSpPr>
        <p:spPr>
          <a:xfrm>
            <a:off x="655638" y="1460665"/>
            <a:ext cx="7940675" cy="3571875"/>
          </a:xfrm>
        </p:spPr>
        <p:txBody>
          <a:bodyPr/>
          <a:lstStyle/>
          <a:p>
            <a:pPr eaLnBrk="1" hangingPunct="1">
              <a:lnSpc>
                <a:spcPct val="85000"/>
              </a:lnSpc>
              <a:spcBef>
                <a:spcPct val="30000"/>
              </a:spcBef>
              <a:defRPr/>
            </a:pPr>
            <a:r>
              <a:rPr lang="en-US" sz="2000" dirty="0" smtClean="0"/>
              <a:t>For additional help with teaching strategies, including lesson plans, analogies for difficult concepts, and discussion topics, visit the CCNA Community at </a:t>
            </a:r>
            <a:r>
              <a:rPr lang="en-US" sz="2000" dirty="0" smtClean="0">
                <a:hlinkClick r:id="rId3"/>
              </a:rPr>
              <a:t>http://community.netacad.net/web/ccna/files</a:t>
            </a:r>
            <a:r>
              <a:rPr lang="en-US" sz="2000" dirty="0" smtClean="0"/>
              <a:t>.</a:t>
            </a:r>
          </a:p>
          <a:p>
            <a:pPr eaLnBrk="1" hangingPunct="1">
              <a:lnSpc>
                <a:spcPct val="85000"/>
              </a:lnSpc>
              <a:spcBef>
                <a:spcPct val="30000"/>
              </a:spcBef>
              <a:defRPr/>
            </a:pPr>
            <a:r>
              <a:rPr lang="en-US" sz="2000" dirty="0" smtClean="0"/>
              <a:t>If you have lesson plans or resources that you would like to share, upload them to the CCNA Community to help other instructors.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3"/>
          <p:cNvSpPr>
            <a:spLocks noGrp="1" noChangeArrowheads="1"/>
          </p:cNvSpPr>
          <p:nvPr>
            <p:ph type="title" idx="4294967295"/>
          </p:nvPr>
        </p:nvSpPr>
        <p:spPr>
          <a:xfrm>
            <a:off x="655638" y="353568"/>
            <a:ext cx="8145462" cy="838200"/>
          </a:xfrm>
        </p:spPr>
        <p:txBody>
          <a:bodyPr/>
          <a:lstStyle/>
          <a:p>
            <a:pPr eaLnBrk="1" hangingPunct="1"/>
            <a:r>
              <a:rPr lang="en-US" dirty="0" smtClean="0"/>
              <a:t>Chapter 1: Topics Not in ICND2 200-101</a:t>
            </a:r>
          </a:p>
        </p:txBody>
      </p:sp>
      <p:sp>
        <p:nvSpPr>
          <p:cNvPr id="20483" name="Rectangle 34"/>
          <p:cNvSpPr>
            <a:spLocks noGrp="1" noChangeArrowheads="1"/>
          </p:cNvSpPr>
          <p:nvPr>
            <p:ph type="body" idx="4294967295"/>
          </p:nvPr>
        </p:nvSpPr>
        <p:spPr>
          <a:xfrm>
            <a:off x="620012" y="1413163"/>
            <a:ext cx="7940675" cy="3571875"/>
          </a:xfrm>
        </p:spPr>
        <p:txBody>
          <a:bodyPr/>
          <a:lstStyle/>
          <a:p>
            <a:r>
              <a:rPr lang="en-US" sz="2000" dirty="0" smtClean="0"/>
              <a:t>This </a:t>
            </a:r>
            <a:r>
              <a:rPr lang="en-US" sz="2000" dirty="0"/>
              <a:t>section lists topics covered by this chapter that are NOT listed in the ICND2 200-101 </a:t>
            </a:r>
            <a:r>
              <a:rPr lang="en-US" sz="2000" dirty="0" smtClean="0"/>
              <a:t>blueprint</a:t>
            </a:r>
            <a:r>
              <a:rPr lang="en-US" sz="2000" dirty="0"/>
              <a:t>. Those topics are posted at </a:t>
            </a:r>
            <a:r>
              <a:rPr lang="en-US" sz="2000" dirty="0">
                <a:hlinkClick r:id="rId3"/>
              </a:rPr>
              <a:t>http://</a:t>
            </a:r>
            <a:r>
              <a:rPr lang="en-US" sz="2000" dirty="0" smtClean="0">
                <a:hlinkClick r:id="rId3"/>
              </a:rPr>
              <a:t>www.cisco.com/web/learning/exams/list/icnd2b.html</a:t>
            </a:r>
            <a:r>
              <a:rPr lang="en-US" sz="2000" dirty="0" smtClean="0"/>
              <a:t>.</a:t>
            </a:r>
            <a:endParaRPr lang="en-US" sz="2000" dirty="0"/>
          </a:p>
          <a:p>
            <a:r>
              <a:rPr lang="en-US" sz="2000" dirty="0"/>
              <a:t>Instructors could skip these sections; however, they should provide additional information and fundamental concepts to assist the student with the topic</a:t>
            </a:r>
            <a:r>
              <a:rPr lang="en-US" sz="2000" dirty="0" smtClean="0"/>
              <a:t>.</a:t>
            </a:r>
          </a:p>
          <a:p>
            <a:r>
              <a:rPr lang="en-US" sz="2000" b="1" dirty="0" smtClean="0"/>
              <a:t>NO TOPICS FROM CHAPTER 1 ARE OBJECTIVES </a:t>
            </a:r>
            <a:r>
              <a:rPr lang="en-US" sz="2000" b="1" smtClean="0"/>
              <a:t>OF THE ICND2</a:t>
            </a:r>
            <a:r>
              <a:rPr lang="en-US" sz="2000" b="1" dirty="0" smtClean="0"/>
              <a:t>.</a:t>
            </a:r>
          </a:p>
          <a:p>
            <a:pPr>
              <a:buNone/>
            </a:pPr>
            <a:endParaRPr lang="en-US" sz="1600" dirty="0" smtClean="0"/>
          </a:p>
          <a:p>
            <a:pPr eaLnBrk="1" hangingPunct="1">
              <a:lnSpc>
                <a:spcPct val="85000"/>
              </a:lnSpc>
              <a:spcBef>
                <a:spcPct val="30000"/>
              </a:spcBef>
              <a:buNone/>
              <a:defRPr/>
            </a:pPr>
            <a:endParaRPr lang="en-US" sz="16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0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124" tIns="41061" rIns="82124" bIns="41061" anchor="ctr"/>
          <a:lstStyle/>
          <a:p>
            <a:pPr algn="ctr" eaLnBrk="0" hangingPunct="0">
              <a:lnSpc>
                <a:spcPct val="90000"/>
              </a:lnSpc>
            </a:pPr>
            <a:endParaRPr lang="en-US" b="0" dirty="0"/>
          </a:p>
        </p:txBody>
      </p:sp>
      <p:pic>
        <p:nvPicPr>
          <p:cNvPr id="14339" name="Picture 100" descr="CNA_largo-onwhi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25" y="2741613"/>
            <a:ext cx="6097588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9" descr="Cisco_WHT_Logo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619375"/>
            <a:ext cx="240030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Rectangle 70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124" tIns="41061" rIns="82124" bIns="41061" anchor="ctr"/>
          <a:lstStyle/>
          <a:p>
            <a:pPr algn="ctr" eaLnBrk="0" hangingPunct="0">
              <a:lnSpc>
                <a:spcPct val="90000"/>
              </a:lnSpc>
            </a:pPr>
            <a:endParaRPr lang="en-US" b="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3"/>
          <p:cNvSpPr>
            <a:spLocks noGrp="1" noChangeArrowheads="1"/>
          </p:cNvSpPr>
          <p:nvPr>
            <p:ph type="title" idx="4294967295"/>
          </p:nvPr>
        </p:nvSpPr>
        <p:spPr>
          <a:xfrm>
            <a:off x="655638" y="353568"/>
            <a:ext cx="8145462" cy="838200"/>
          </a:xfrm>
        </p:spPr>
        <p:txBody>
          <a:bodyPr/>
          <a:lstStyle/>
          <a:p>
            <a:pPr eaLnBrk="1" hangingPunct="1"/>
            <a:r>
              <a:rPr lang="en-US" dirty="0" smtClean="0"/>
              <a:t>Chapter 1: Objectives</a:t>
            </a:r>
          </a:p>
        </p:txBody>
      </p:sp>
      <p:sp>
        <p:nvSpPr>
          <p:cNvPr id="4099" name="Rectangle 34"/>
          <p:cNvSpPr>
            <a:spLocks noGrp="1" noChangeArrowheads="1"/>
          </p:cNvSpPr>
          <p:nvPr>
            <p:ph type="body" idx="4294967295"/>
          </p:nvPr>
        </p:nvSpPr>
        <p:spPr>
          <a:xfrm>
            <a:off x="643763" y="1263563"/>
            <a:ext cx="8073834" cy="5084510"/>
          </a:xfrm>
        </p:spPr>
        <p:txBody>
          <a:bodyPr/>
          <a:lstStyle/>
          <a:p>
            <a:r>
              <a:rPr lang="en-US" sz="2000" dirty="0" smtClean="0"/>
              <a:t>Describe the use of a hierarchical network for a small business.</a:t>
            </a:r>
          </a:p>
          <a:p>
            <a:r>
              <a:rPr lang="en-US" sz="2000" dirty="0" smtClean="0"/>
              <a:t>Describe recommendations for designing a network that is scalable</a:t>
            </a:r>
            <a:r>
              <a:rPr lang="en-CA" sz="2000" dirty="0" smtClean="0"/>
              <a:t>.</a:t>
            </a:r>
          </a:p>
          <a:p>
            <a:r>
              <a:rPr lang="en-US" sz="2000" dirty="0" smtClean="0"/>
              <a:t>Describe the type of switches available for small-to-medium-sized business networks.</a:t>
            </a:r>
          </a:p>
          <a:p>
            <a:r>
              <a:rPr lang="en-US" sz="2000" dirty="0" smtClean="0"/>
              <a:t>Describe the type of routers available for </a:t>
            </a:r>
            <a:r>
              <a:rPr lang="en-US" sz="2000" dirty="0"/>
              <a:t>small-to-medium-sized business networks.</a:t>
            </a:r>
            <a:endParaRPr lang="en-US" sz="2000" dirty="0" smtClean="0"/>
          </a:p>
          <a:p>
            <a:r>
              <a:rPr lang="en-CA" sz="2000" dirty="0" smtClean="0"/>
              <a:t>Configure and verify basic settings on a Cisco IOS device.</a:t>
            </a:r>
          </a:p>
          <a:p>
            <a:endParaRPr lang="en-US" sz="2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3"/>
          <p:cNvSpPr>
            <a:spLocks noGrp="1" noChangeArrowheads="1"/>
          </p:cNvSpPr>
          <p:nvPr>
            <p:ph type="title" idx="4294967295"/>
          </p:nvPr>
        </p:nvSpPr>
        <p:spPr>
          <a:xfrm>
            <a:off x="654687" y="349764"/>
            <a:ext cx="8145462" cy="838200"/>
          </a:xfrm>
        </p:spPr>
        <p:txBody>
          <a:bodyPr/>
          <a:lstStyle/>
          <a:p>
            <a:pPr eaLnBrk="1" hangingPunct="1"/>
            <a:r>
              <a:rPr lang="en-US" dirty="0" smtClean="0"/>
              <a:t>Chapter 1: Overview</a:t>
            </a:r>
          </a:p>
        </p:txBody>
      </p:sp>
      <p:sp>
        <p:nvSpPr>
          <p:cNvPr id="5123" name="Rectangle 34"/>
          <p:cNvSpPr>
            <a:spLocks noGrp="1" noChangeArrowheads="1"/>
          </p:cNvSpPr>
          <p:nvPr>
            <p:ph type="body" idx="4294967295"/>
          </p:nvPr>
        </p:nvSpPr>
        <p:spPr>
          <a:xfrm>
            <a:off x="621143" y="1332707"/>
            <a:ext cx="8059561" cy="4015777"/>
          </a:xfrm>
        </p:spPr>
        <p:txBody>
          <a:bodyPr/>
          <a:lstStyle/>
          <a:p>
            <a:r>
              <a:rPr lang="en-US" sz="2000" dirty="0" smtClean="0"/>
              <a:t>Businesses rely on the network infrastructure to provide mission-critical services.</a:t>
            </a:r>
          </a:p>
          <a:p>
            <a:r>
              <a:rPr lang="en-US" sz="2000" dirty="0" smtClean="0"/>
              <a:t>Network designers must design and build an enterprise network that is scalable and highly available.</a:t>
            </a:r>
          </a:p>
          <a:p>
            <a:r>
              <a:rPr lang="en-US" sz="2000" dirty="0" smtClean="0"/>
              <a:t>This chapter introduces strategies that can be used to systematically design a highly functional network, such as the hierarchical network design model, the Cisco Enterprise Architecture, and appropriate device selections.</a:t>
            </a:r>
          </a:p>
          <a:p>
            <a:r>
              <a:rPr lang="en-US" sz="2000" dirty="0" smtClean="0"/>
              <a:t>The goals of network design are to limit the number of devices impacted by the failure of a single network device, provide a plan and path for growth, and create a reliable network.</a:t>
            </a:r>
            <a:endParaRPr lang="en-US" sz="2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3"/>
          <p:cNvSpPr>
            <a:spLocks noGrp="1" noChangeArrowheads="1"/>
          </p:cNvSpPr>
          <p:nvPr>
            <p:ph type="title" idx="4294967295"/>
          </p:nvPr>
        </p:nvSpPr>
        <p:spPr>
          <a:xfrm>
            <a:off x="655638" y="353568"/>
            <a:ext cx="8145462" cy="838200"/>
          </a:xfrm>
        </p:spPr>
        <p:txBody>
          <a:bodyPr/>
          <a:lstStyle/>
          <a:p>
            <a:pPr eaLnBrk="1" hangingPunct="1"/>
            <a:r>
              <a:rPr lang="en-US" dirty="0" smtClean="0"/>
              <a:t>Chapter 1: Assessment</a:t>
            </a:r>
          </a:p>
        </p:txBody>
      </p:sp>
      <p:sp>
        <p:nvSpPr>
          <p:cNvPr id="7171" name="Rectangle 34"/>
          <p:cNvSpPr>
            <a:spLocks noGrp="1" noChangeArrowheads="1"/>
          </p:cNvSpPr>
          <p:nvPr>
            <p:ph type="body" idx="4294967295"/>
          </p:nvPr>
        </p:nvSpPr>
        <p:spPr>
          <a:xfrm>
            <a:off x="646113" y="1593850"/>
            <a:ext cx="7940675" cy="3571875"/>
          </a:xfrm>
        </p:spPr>
        <p:txBody>
          <a:bodyPr/>
          <a:lstStyle/>
          <a:p>
            <a:pPr eaLnBrk="1" hangingPunct="1">
              <a:spcBef>
                <a:spcPct val="30000"/>
              </a:spcBef>
            </a:pPr>
            <a:r>
              <a:rPr lang="en-US" sz="2000" dirty="0" smtClean="0"/>
              <a:t>Students should complete Chapter 1 exam after completing Chapter 1.</a:t>
            </a:r>
          </a:p>
          <a:p>
            <a:pPr eaLnBrk="1" hangingPunct="1">
              <a:spcBef>
                <a:spcPct val="30000"/>
              </a:spcBef>
            </a:pPr>
            <a:r>
              <a:rPr lang="en-US" sz="2000" dirty="0" smtClean="0"/>
              <a:t>Worksheets and labs and quizzes can be used to informally assess student progress.</a:t>
            </a:r>
          </a:p>
          <a:p>
            <a:pPr eaLnBrk="1" hangingPunct="1">
              <a:spcBef>
                <a:spcPct val="30000"/>
              </a:spcBef>
              <a:buNone/>
            </a:pPr>
            <a:endParaRPr lang="en-US" sz="16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3"/>
          <p:cNvSpPr>
            <a:spLocks noGrp="1" noChangeArrowheads="1"/>
          </p:cNvSpPr>
          <p:nvPr>
            <p:ph type="title" idx="4294967295"/>
          </p:nvPr>
        </p:nvSpPr>
        <p:spPr>
          <a:xfrm>
            <a:off x="655638" y="353568"/>
            <a:ext cx="8145462" cy="838200"/>
          </a:xfrm>
        </p:spPr>
        <p:txBody>
          <a:bodyPr/>
          <a:lstStyle/>
          <a:p>
            <a:pPr eaLnBrk="1" hangingPunct="1"/>
            <a:r>
              <a:rPr lang="en-US" dirty="0" smtClean="0"/>
              <a:t>Chapter 1: Activities</a:t>
            </a:r>
          </a:p>
        </p:txBody>
      </p:sp>
      <p:sp>
        <p:nvSpPr>
          <p:cNvPr id="6147" name="Rectangle 34"/>
          <p:cNvSpPr>
            <a:spLocks noGrp="1" noChangeArrowheads="1"/>
          </p:cNvSpPr>
          <p:nvPr>
            <p:ph type="body" idx="4294967295"/>
          </p:nvPr>
        </p:nvSpPr>
        <p:spPr>
          <a:xfrm>
            <a:off x="475488" y="1341120"/>
            <a:ext cx="8400288" cy="5047488"/>
          </a:xfrm>
        </p:spPr>
        <p:txBody>
          <a:bodyPr/>
          <a:lstStyle/>
          <a:p>
            <a:pPr marL="231775" indent="0" eaLnBrk="1" hangingPunct="1">
              <a:spcBef>
                <a:spcPct val="30000"/>
              </a:spcBef>
              <a:buNone/>
            </a:pPr>
            <a:r>
              <a:rPr lang="en-US" sz="2000" dirty="0" smtClean="0"/>
              <a:t>What activities are associated with this chapter?</a:t>
            </a:r>
          </a:p>
          <a:p>
            <a:pPr marL="468313" lvl="1" indent="-236538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>
                <a:ea typeface="+mn-ea"/>
                <a:cs typeface="+mn-cs"/>
              </a:rPr>
              <a:t>1.0.1.2 Class Activity – Network by Design</a:t>
            </a:r>
          </a:p>
          <a:p>
            <a:pPr marL="468313" lvl="1" indent="-236538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>
                <a:ea typeface="+mn-ea"/>
                <a:cs typeface="+mn-cs"/>
              </a:rPr>
              <a:t>1.1.1.6 Activity – </a:t>
            </a:r>
            <a:r>
              <a:rPr lang="en-US" dirty="0" smtClean="0">
                <a:ea typeface="+mn-ea"/>
                <a:cs typeface="+mn-cs"/>
              </a:rPr>
              <a:t>Identify </a:t>
            </a:r>
            <a:r>
              <a:rPr lang="en-US" dirty="0">
                <a:ea typeface="+mn-ea"/>
                <a:cs typeface="+mn-cs"/>
              </a:rPr>
              <a:t>Cisco Enterprise Architecture Modules</a:t>
            </a:r>
          </a:p>
          <a:p>
            <a:pPr marL="468313" lvl="1" indent="-236538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>
                <a:ea typeface="+mn-ea"/>
                <a:cs typeface="+mn-cs"/>
              </a:rPr>
              <a:t>1.1.2.6 Activity </a:t>
            </a:r>
            <a:r>
              <a:rPr lang="en-US">
                <a:ea typeface="+mn-ea"/>
                <a:cs typeface="+mn-cs"/>
              </a:rPr>
              <a:t>– </a:t>
            </a:r>
            <a:r>
              <a:rPr lang="en-US" smtClean="0">
                <a:ea typeface="+mn-ea"/>
                <a:cs typeface="+mn-cs"/>
              </a:rPr>
              <a:t>Identify </a:t>
            </a:r>
            <a:r>
              <a:rPr lang="en-US" dirty="0">
                <a:ea typeface="+mn-ea"/>
                <a:cs typeface="+mn-cs"/>
              </a:rPr>
              <a:t>Scalability Terminology</a:t>
            </a:r>
          </a:p>
          <a:p>
            <a:pPr marL="468313" lvl="1" indent="-236538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>
                <a:ea typeface="+mn-ea"/>
                <a:cs typeface="+mn-cs"/>
              </a:rPr>
              <a:t>1.2.1.6 Activity – Selecting Switch Hardware</a:t>
            </a:r>
          </a:p>
          <a:p>
            <a:pPr marL="468313" lvl="1" indent="-236538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>
                <a:ea typeface="+mn-ea"/>
                <a:cs typeface="+mn-cs"/>
              </a:rPr>
              <a:t>1.2.1.7 Packet Tracer </a:t>
            </a:r>
            <a:r>
              <a:rPr lang="en-US" sz="1800" dirty="0"/>
              <a:t>–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>
                <a:ea typeface="+mn-ea"/>
                <a:cs typeface="+mn-cs"/>
              </a:rPr>
              <a:t>Comparing 2960 and 3560 Switches</a:t>
            </a:r>
          </a:p>
          <a:p>
            <a:pPr marL="468313" lvl="1" indent="-236538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>
                <a:ea typeface="+mn-ea"/>
                <a:cs typeface="+mn-cs"/>
              </a:rPr>
              <a:t>1.2.1.8 Lab – Selecting Switching Hardware</a:t>
            </a:r>
          </a:p>
          <a:p>
            <a:pPr marL="468313" lvl="1" indent="-236538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>
                <a:ea typeface="+mn-ea"/>
                <a:cs typeface="+mn-cs"/>
              </a:rPr>
              <a:t>1.2.2.4 Activity – </a:t>
            </a:r>
            <a:r>
              <a:rPr lang="en-US" dirty="0" smtClean="0">
                <a:ea typeface="+mn-ea"/>
                <a:cs typeface="+mn-cs"/>
              </a:rPr>
              <a:t>Identifying </a:t>
            </a:r>
            <a:r>
              <a:rPr lang="en-US" dirty="0">
                <a:ea typeface="+mn-ea"/>
                <a:cs typeface="+mn-cs"/>
              </a:rPr>
              <a:t>the Router Category</a:t>
            </a:r>
          </a:p>
          <a:p>
            <a:pPr marL="468313" lvl="1" indent="-236538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>
                <a:ea typeface="+mn-ea"/>
                <a:cs typeface="+mn-cs"/>
              </a:rPr>
              <a:t>1.3.1.1 Class Activity </a:t>
            </a:r>
            <a:r>
              <a:rPr lang="en-US" sz="1800" dirty="0"/>
              <a:t>–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>
                <a:ea typeface="+mn-ea"/>
                <a:cs typeface="+mn-cs"/>
              </a:rPr>
              <a:t>Layered Network Design Simulation</a:t>
            </a:r>
          </a:p>
          <a:p>
            <a:pPr marL="468313" lvl="1" indent="-236538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>
                <a:ea typeface="+mn-ea"/>
                <a:cs typeface="+mn-cs"/>
              </a:rPr>
              <a:t>1.3.1.3 </a:t>
            </a:r>
            <a:r>
              <a:rPr lang="sv-SE" dirty="0">
                <a:ea typeface="+mn-ea"/>
                <a:cs typeface="+mn-cs"/>
              </a:rPr>
              <a:t>Packet Tracer </a:t>
            </a:r>
            <a:r>
              <a:rPr lang="en-US" sz="1800" dirty="0"/>
              <a:t>–</a:t>
            </a:r>
            <a:r>
              <a:rPr lang="sv-SE" dirty="0" smtClean="0">
                <a:ea typeface="+mn-ea"/>
                <a:cs typeface="+mn-cs"/>
              </a:rPr>
              <a:t> </a:t>
            </a:r>
            <a:r>
              <a:rPr lang="sv-SE" dirty="0">
                <a:ea typeface="+mn-ea"/>
                <a:cs typeface="+mn-cs"/>
              </a:rPr>
              <a:t>Skills Integration </a:t>
            </a:r>
            <a:r>
              <a:rPr lang="sv-SE" dirty="0" smtClean="0">
                <a:ea typeface="+mn-ea"/>
                <a:cs typeface="+mn-cs"/>
              </a:rPr>
              <a:t>Challenge</a:t>
            </a:r>
          </a:p>
          <a:p>
            <a:pPr lvl="1" eaLnBrk="1" hangingPunct="1">
              <a:spcBef>
                <a:spcPct val="30000"/>
              </a:spcBef>
              <a:buNone/>
            </a:pPr>
            <a:endParaRPr lang="en-US" dirty="0" smtClean="0"/>
          </a:p>
          <a:p>
            <a:pPr lvl="1" eaLnBrk="1" hangingPunct="1">
              <a:spcBef>
                <a:spcPct val="30000"/>
              </a:spcBef>
              <a:buFont typeface="Wingdings" pitchFamily="2" charset="2"/>
              <a:buChar char="§"/>
            </a:pPr>
            <a:endParaRPr lang="en-US" dirty="0" smtClean="0"/>
          </a:p>
          <a:p>
            <a:pPr marL="457200" lvl="1" indent="0" eaLnBrk="1" hangingPunct="1">
              <a:spcBef>
                <a:spcPct val="30000"/>
              </a:spcBef>
              <a:buNone/>
            </a:pPr>
            <a:endParaRPr lang="en-US" sz="1800" b="1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3"/>
          <p:cNvSpPr>
            <a:spLocks noGrp="1" noChangeArrowheads="1"/>
          </p:cNvSpPr>
          <p:nvPr>
            <p:ph type="title" idx="4294967295"/>
          </p:nvPr>
        </p:nvSpPr>
        <p:spPr>
          <a:xfrm>
            <a:off x="427512" y="353568"/>
            <a:ext cx="7897092" cy="8382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Chapter 1: Packet Tracer Activity Password</a:t>
            </a:r>
          </a:p>
        </p:txBody>
      </p:sp>
      <p:sp>
        <p:nvSpPr>
          <p:cNvPr id="20483" name="Rectangle 34"/>
          <p:cNvSpPr>
            <a:spLocks noGrp="1" noChangeArrowheads="1"/>
          </p:cNvSpPr>
          <p:nvPr>
            <p:ph type="body" idx="4294967295"/>
          </p:nvPr>
        </p:nvSpPr>
        <p:spPr>
          <a:xfrm>
            <a:off x="655638" y="1460665"/>
            <a:ext cx="7940675" cy="3571875"/>
          </a:xfrm>
        </p:spPr>
        <p:txBody>
          <a:bodyPr/>
          <a:lstStyle/>
          <a:p>
            <a:pPr eaLnBrk="1" hangingPunct="1">
              <a:spcBef>
                <a:spcPct val="30000"/>
              </a:spcBef>
            </a:pPr>
            <a:r>
              <a:rPr lang="en-US" sz="2000" dirty="0" smtClean="0"/>
              <a:t>Below is the password for all the Packet Tracer activities in this chapter:</a:t>
            </a:r>
          </a:p>
          <a:p>
            <a:pPr marL="457200" lvl="1" indent="0" eaLnBrk="1" hangingPunct="1">
              <a:spcBef>
                <a:spcPct val="30000"/>
              </a:spcBef>
              <a:buNone/>
            </a:pPr>
            <a:r>
              <a:rPr lang="pt-BR" b="1" dirty="0" smtClean="0"/>
              <a:t>PT_ccna5</a:t>
            </a:r>
            <a:endParaRPr lang="en-US" b="1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3"/>
          <p:cNvSpPr>
            <a:spLocks noGrp="1" noChangeArrowheads="1"/>
          </p:cNvSpPr>
          <p:nvPr>
            <p:ph type="title" idx="4294967295"/>
          </p:nvPr>
        </p:nvSpPr>
        <p:spPr>
          <a:xfrm>
            <a:off x="655638" y="353568"/>
            <a:ext cx="8145462" cy="838200"/>
          </a:xfrm>
        </p:spPr>
        <p:txBody>
          <a:bodyPr/>
          <a:lstStyle/>
          <a:p>
            <a:pPr eaLnBrk="1" hangingPunct="1"/>
            <a:r>
              <a:rPr lang="en-US" dirty="0" smtClean="0"/>
              <a:t>Chapter 1: New Terms and Commands </a:t>
            </a:r>
          </a:p>
        </p:txBody>
      </p:sp>
      <p:sp>
        <p:nvSpPr>
          <p:cNvPr id="9219" name="Rectangle 34"/>
          <p:cNvSpPr>
            <a:spLocks noGrp="1" noChangeArrowheads="1"/>
          </p:cNvSpPr>
          <p:nvPr>
            <p:ph type="body" idx="4294967295"/>
          </p:nvPr>
        </p:nvSpPr>
        <p:spPr>
          <a:xfrm>
            <a:off x="666750" y="1524000"/>
            <a:ext cx="7929563" cy="493713"/>
          </a:xfrm>
        </p:spPr>
        <p:txBody>
          <a:bodyPr/>
          <a:lstStyle/>
          <a:p>
            <a:pPr marL="57150" indent="-57150" eaLnBrk="1" hangingPunct="1">
              <a:spcBef>
                <a:spcPct val="30000"/>
              </a:spcBef>
              <a:buNone/>
            </a:pPr>
            <a:r>
              <a:rPr lang="en-US" sz="2000" dirty="0" smtClean="0"/>
              <a:t>What terms and commands are introduced in this chapter?</a:t>
            </a:r>
          </a:p>
        </p:txBody>
      </p:sp>
      <p:graphicFrame>
        <p:nvGraphicFramePr>
          <p:cNvPr id="6" name="Group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2471021"/>
              </p:ext>
            </p:extLst>
          </p:nvPr>
        </p:nvGraphicFramePr>
        <p:xfrm>
          <a:off x="712788" y="2088017"/>
          <a:ext cx="7718425" cy="4206240"/>
        </p:xfrm>
        <a:graphic>
          <a:graphicData uri="http://schemas.openxmlformats.org/drawingml/2006/table">
            <a:tbl>
              <a:tblPr/>
              <a:tblGrid>
                <a:gridCol w="887412"/>
                <a:gridCol w="6831013"/>
              </a:tblGrid>
              <a:tr h="3620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1.1.1.3</a:t>
                      </a:r>
                      <a:endParaRPr lang="en-US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Three-layer Hierarchical Design Model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Access Layer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Distribution Layer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Core</a:t>
                      </a:r>
                      <a:r>
                        <a:rPr lang="en-US" sz="16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Layer</a:t>
                      </a:r>
                      <a:endParaRPr lang="en-US" sz="16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3"/>
                    </a:solidFill>
                  </a:tcPr>
                </a:tc>
              </a:tr>
              <a:tr h="2793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1.1.1.4</a:t>
                      </a:r>
                      <a:endParaRPr lang="en-US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Cisco Enterprise Architecture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Enterprise Campus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Enterprise Edge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Service Provider Edge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9F1"/>
                    </a:solidFill>
                  </a:tcPr>
                </a:tc>
              </a:tr>
              <a:tr h="5197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1.1.1.5</a:t>
                      </a:r>
                      <a:endParaRPr lang="en-US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Failure Domain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Switch Block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3"/>
                    </a:solidFill>
                  </a:tcPr>
                </a:tc>
              </a:tr>
              <a:tr h="5147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1.1.2.2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Spanning Tree Protocol (STP)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LAN Redundancy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9F1"/>
                    </a:solidFill>
                  </a:tcPr>
                </a:tc>
              </a:tr>
              <a:tr h="3718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1.1.2.3</a:t>
                      </a:r>
                      <a:endParaRPr lang="en-US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Link Aggregation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Etherchannel</a:t>
                      </a:r>
                      <a:endParaRPr lang="en-US" sz="1600" b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3"/>
                    </a:solidFill>
                  </a:tcPr>
                </a:tc>
              </a:tr>
              <a:tr h="2540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1.1.2.5</a:t>
                      </a:r>
                      <a:endParaRPr lang="en-US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Multiarea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OSPF</a:t>
                      </a:r>
                      <a:endParaRPr lang="en-US" sz="1600" b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9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097497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3"/>
          <p:cNvSpPr>
            <a:spLocks noGrp="1" noChangeArrowheads="1"/>
          </p:cNvSpPr>
          <p:nvPr>
            <p:ph type="title" idx="4294967295"/>
          </p:nvPr>
        </p:nvSpPr>
        <p:spPr>
          <a:xfrm>
            <a:off x="498764" y="353568"/>
            <a:ext cx="8645236" cy="810214"/>
          </a:xfrm>
        </p:spPr>
        <p:txBody>
          <a:bodyPr/>
          <a:lstStyle/>
          <a:p>
            <a:pPr eaLnBrk="1" hangingPunct="1"/>
            <a:r>
              <a:rPr lang="en-US" sz="3000" dirty="0" smtClean="0"/>
              <a:t>Chapter 1: New Terms and Commands (cont.) </a:t>
            </a:r>
          </a:p>
        </p:txBody>
      </p:sp>
      <p:sp>
        <p:nvSpPr>
          <p:cNvPr id="9219" name="Rectangle 34"/>
          <p:cNvSpPr>
            <a:spLocks noGrp="1" noChangeArrowheads="1"/>
          </p:cNvSpPr>
          <p:nvPr>
            <p:ph type="body" idx="4294967295"/>
          </p:nvPr>
        </p:nvSpPr>
        <p:spPr>
          <a:xfrm>
            <a:off x="723900" y="1341120"/>
            <a:ext cx="7872413" cy="493713"/>
          </a:xfrm>
        </p:spPr>
        <p:txBody>
          <a:bodyPr/>
          <a:lstStyle/>
          <a:p>
            <a:pPr marL="0" indent="0" eaLnBrk="1" hangingPunct="1">
              <a:spcBef>
                <a:spcPct val="30000"/>
              </a:spcBef>
              <a:buNone/>
            </a:pPr>
            <a:r>
              <a:rPr lang="en-US" sz="2000" dirty="0" smtClean="0"/>
              <a:t>What terms and commands are introduced in this chapter?</a:t>
            </a:r>
          </a:p>
        </p:txBody>
      </p:sp>
      <p:graphicFrame>
        <p:nvGraphicFramePr>
          <p:cNvPr id="6" name="Group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47934"/>
              </p:ext>
            </p:extLst>
          </p:nvPr>
        </p:nvGraphicFramePr>
        <p:xfrm>
          <a:off x="722313" y="1757363"/>
          <a:ext cx="7718425" cy="4535424"/>
        </p:xfrm>
        <a:graphic>
          <a:graphicData uri="http://schemas.openxmlformats.org/drawingml/2006/table">
            <a:tbl>
              <a:tblPr/>
              <a:tblGrid>
                <a:gridCol w="820737"/>
                <a:gridCol w="6897688"/>
              </a:tblGrid>
              <a:tr h="2042787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1.2.1.1</a:t>
                      </a:r>
                      <a:endParaRPr lang="en-US" sz="1600" b="1" dirty="0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Campus LAN Switches</a:t>
                      </a:r>
                    </a:p>
                    <a:p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Cloud-managed Switches</a:t>
                      </a:r>
                    </a:p>
                    <a:p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Cisco </a:t>
                      </a:r>
                      <a:r>
                        <a:rPr lang="en-US" sz="1600" b="0" i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Meraki</a:t>
                      </a: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Cloud-managed Access Switches</a:t>
                      </a:r>
                    </a:p>
                    <a:p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Data Center Switches</a:t>
                      </a:r>
                    </a:p>
                    <a:p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Service Provider Switches</a:t>
                      </a:r>
                    </a:p>
                    <a:p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Virtual Networking </a:t>
                      </a:r>
                    </a:p>
                    <a:p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Fixed Configuration</a:t>
                      </a:r>
                    </a:p>
                    <a:p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Modular Configuration</a:t>
                      </a:r>
                    </a:p>
                    <a:p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Stackable</a:t>
                      </a:r>
                    </a:p>
                    <a:p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Non-stackable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3"/>
                    </a:solidFill>
                  </a:tcPr>
                </a:tc>
              </a:tr>
              <a:tr h="408557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1.2.1.2</a:t>
                      </a:r>
                      <a:endParaRPr lang="en-US" sz="1600" b="1" dirty="0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Port Density</a:t>
                      </a:r>
                    </a:p>
                    <a:p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Small Form-factor Pluggable (SFP) Devices</a:t>
                      </a:r>
                      <a:endParaRPr lang="en-US" sz="1600" b="0" dirty="0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9F1"/>
                    </a:solidFill>
                  </a:tcPr>
                </a:tc>
              </a:tr>
              <a:tr h="216134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1.2.1.3</a:t>
                      </a:r>
                      <a:endParaRPr lang="en-US" sz="1600" b="1" dirty="0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Forwarding Rates</a:t>
                      </a:r>
                      <a:endParaRPr lang="en-US" sz="1600" b="0" dirty="0" smtClean="0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3"/>
                    </a:solidFill>
                  </a:tcPr>
                </a:tc>
              </a:tr>
              <a:tr h="228644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1.2.1.5</a:t>
                      </a:r>
                      <a:endParaRPr lang="en-US" sz="1600" b="1" dirty="0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Multilayer Switches</a:t>
                      </a:r>
                      <a:endParaRPr lang="en-US" sz="1600" b="0" dirty="0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9F1"/>
                    </a:solidFill>
                  </a:tcPr>
                </a:tc>
              </a:tr>
              <a:tr h="4698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Application-specific Integrated Circuits (Asics)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Switched Virtual Interface (SVI)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9F1"/>
                    </a:solidFill>
                  </a:tcPr>
                </a:tc>
              </a:tr>
              <a:tr h="4498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1.2.3.2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Out-of-band Management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In-band Management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964365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3"/>
          <p:cNvSpPr>
            <a:spLocks noGrp="1" noChangeArrowheads="1"/>
          </p:cNvSpPr>
          <p:nvPr>
            <p:ph type="title" idx="4294967295"/>
          </p:nvPr>
        </p:nvSpPr>
        <p:spPr>
          <a:xfrm>
            <a:off x="596261" y="353568"/>
            <a:ext cx="8145462" cy="8382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Chapter 1: New Terms and Commands (cont.)</a:t>
            </a:r>
          </a:p>
        </p:txBody>
      </p:sp>
      <p:sp>
        <p:nvSpPr>
          <p:cNvPr id="9219" name="Rectangle 34"/>
          <p:cNvSpPr>
            <a:spLocks noGrp="1" noChangeArrowheads="1"/>
          </p:cNvSpPr>
          <p:nvPr>
            <p:ph type="body" idx="4294967295"/>
          </p:nvPr>
        </p:nvSpPr>
        <p:spPr>
          <a:xfrm>
            <a:off x="655638" y="1274618"/>
            <a:ext cx="7940675" cy="493713"/>
          </a:xfrm>
        </p:spPr>
        <p:txBody>
          <a:bodyPr/>
          <a:lstStyle/>
          <a:p>
            <a:pPr marL="57150" indent="0" eaLnBrk="1" hangingPunct="1">
              <a:spcBef>
                <a:spcPct val="30000"/>
              </a:spcBef>
              <a:buNone/>
            </a:pPr>
            <a:r>
              <a:rPr lang="en-US" sz="2000" dirty="0" smtClean="0"/>
              <a:t>What terms are introduced in this chapter?</a:t>
            </a:r>
          </a:p>
        </p:txBody>
      </p:sp>
      <p:graphicFrame>
        <p:nvGraphicFramePr>
          <p:cNvPr id="6" name="Group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7899184"/>
              </p:ext>
            </p:extLst>
          </p:nvPr>
        </p:nvGraphicFramePr>
        <p:xfrm>
          <a:off x="700913" y="1791134"/>
          <a:ext cx="7718425" cy="4206240"/>
        </p:xfrm>
        <a:graphic>
          <a:graphicData uri="http://schemas.openxmlformats.org/drawingml/2006/table">
            <a:tbl>
              <a:tblPr/>
              <a:tblGrid>
                <a:gridCol w="820737"/>
                <a:gridCol w="6897688"/>
              </a:tblGrid>
              <a:tr h="2787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1.2.3.4</a:t>
                      </a:r>
                      <a:endParaRPr lang="en-US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show </a:t>
                      </a:r>
                      <a:r>
                        <a:rPr lang="en-US" sz="1600" b="1" i="0" kern="120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ip</a:t>
                      </a:r>
                      <a:r>
                        <a:rPr lang="en-US" sz="1600" b="1" i="0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protocols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show </a:t>
                      </a:r>
                      <a:r>
                        <a:rPr lang="en-US" sz="1600" b="1" i="0" kern="120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ip</a:t>
                      </a:r>
                      <a:r>
                        <a:rPr lang="en-US" sz="1600" b="1" i="0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route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show ip ospf neighbor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show interfaces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show ip interfaces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show ip interface brief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show protocols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show cdp neighbors</a:t>
                      </a:r>
                      <a:endParaRPr lang="en-US" sz="1600" b="1" baseline="0" dirty="0" smtClean="0">
                        <a:effectLst/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3"/>
                    </a:solidFill>
                  </a:tcPr>
                </a:tc>
              </a:tr>
              <a:tr h="9900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1.2.3.5</a:t>
                      </a:r>
                      <a:endParaRPr lang="en-US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copy running-config startup-config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erase startup-config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delete flash:vlan.dat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show running-config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9F1"/>
                    </a:solidFill>
                  </a:tcPr>
                </a:tc>
              </a:tr>
              <a:tr h="3963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1.2.3.6</a:t>
                      </a:r>
                      <a:endParaRPr lang="en-US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show port-security</a:t>
                      </a:r>
                      <a:endParaRPr lang="en-US" sz="1600" b="1" baseline="0" dirty="0" smtClean="0">
                        <a:effectLst/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show port-security address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show mac-address-table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755602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Acad-4F_PPT-WHT_060408">
  <a:themeElements>
    <a:clrScheme name="Oct_2006_Cisco White Template 1">
      <a:dk1>
        <a:srgbClr val="000000"/>
      </a:dk1>
      <a:lt1>
        <a:srgbClr val="FFFFFF"/>
      </a:lt1>
      <a:dk2>
        <a:srgbClr val="0183B7"/>
      </a:dk2>
      <a:lt2>
        <a:srgbClr val="000000"/>
      </a:lt2>
      <a:accent1>
        <a:srgbClr val="0183B7"/>
      </a:accent1>
      <a:accent2>
        <a:srgbClr val="B21A1A"/>
      </a:accent2>
      <a:accent3>
        <a:srgbClr val="FFFFFF"/>
      </a:accent3>
      <a:accent4>
        <a:srgbClr val="000000"/>
      </a:accent4>
      <a:accent5>
        <a:srgbClr val="AAC1D8"/>
      </a:accent5>
      <a:accent6>
        <a:srgbClr val="A11616"/>
      </a:accent6>
      <a:hlink>
        <a:srgbClr val="83A2CF"/>
      </a:hlink>
      <a:folHlink>
        <a:srgbClr val="EFB525"/>
      </a:folHlink>
    </a:clrScheme>
    <a:fontScheme name="Oct_2006_Cisco White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82124" tIns="41061" rIns="82124" bIns="41061" numCol="1" anchor="ctr" anchorCtr="0" compatLnSpc="1">
        <a:prstTxWarp prst="textNoShape">
          <a:avLst/>
        </a:prstTxWarp>
        <a:spAutoFit/>
      </a:bodyPr>
      <a:lstStyle>
        <a:defPPr marL="0" marR="0" indent="0" algn="ctr" defTabSz="814388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82124" tIns="41061" rIns="82124" bIns="41061" numCol="1" anchor="ctr" anchorCtr="0" compatLnSpc="1">
        <a:prstTxWarp prst="textNoShape">
          <a:avLst/>
        </a:prstTxWarp>
        <a:spAutoFit/>
      </a:bodyPr>
      <a:lstStyle>
        <a:defPPr marL="0" marR="0" indent="0" algn="ctr" defTabSz="814388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ct_2006_Cisco White Template 1">
        <a:dk1>
          <a:srgbClr val="000000"/>
        </a:dk1>
        <a:lt1>
          <a:srgbClr val="FFFFFF"/>
        </a:lt1>
        <a:dk2>
          <a:srgbClr val="0183B7"/>
        </a:dk2>
        <a:lt2>
          <a:srgbClr val="000000"/>
        </a:lt2>
        <a:accent1>
          <a:srgbClr val="0183B7"/>
        </a:accent1>
        <a:accent2>
          <a:srgbClr val="B21A1A"/>
        </a:accent2>
        <a:accent3>
          <a:srgbClr val="FFFFFF"/>
        </a:accent3>
        <a:accent4>
          <a:srgbClr val="000000"/>
        </a:accent4>
        <a:accent5>
          <a:srgbClr val="AAC1D8"/>
        </a:accent5>
        <a:accent6>
          <a:srgbClr val="A11616"/>
        </a:accent6>
        <a:hlink>
          <a:srgbClr val="83A2CF"/>
        </a:hlink>
        <a:folHlink>
          <a:srgbClr val="EFB52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NetAcad-4F_PPT-WHT_060408</Template>
  <TotalTime>23156</TotalTime>
  <Pages>28</Pages>
  <Words>700</Words>
  <Application>Microsoft Office PowerPoint</Application>
  <PresentationFormat>On-screen Show (4:3)</PresentationFormat>
  <Paragraphs>128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NetAcad-4F_PPT-WHT_060408</vt:lpstr>
      <vt:lpstr>PowerPoint Presentation</vt:lpstr>
      <vt:lpstr>Chapter 1: Objectives</vt:lpstr>
      <vt:lpstr>Chapter 1: Overview</vt:lpstr>
      <vt:lpstr>Chapter 1: Assessment</vt:lpstr>
      <vt:lpstr>Chapter 1: Activities</vt:lpstr>
      <vt:lpstr>Chapter 1: Packet Tracer Activity Password</vt:lpstr>
      <vt:lpstr>Chapter 1: New Terms and Commands </vt:lpstr>
      <vt:lpstr>Chapter 1: New Terms and Commands (cont.) </vt:lpstr>
      <vt:lpstr>Chapter 1: New Terms and Commands (cont.)</vt:lpstr>
      <vt:lpstr>PowerPoint Presentation</vt:lpstr>
      <vt:lpstr>Chapter 1: Additional Help</vt:lpstr>
      <vt:lpstr>Chapter 1: Topics Not in ICND2 200-101</vt:lpstr>
      <vt:lpstr>PowerPoint Presentation</vt:lpstr>
      <vt:lpstr>PowerPoint Presentation</vt:lpstr>
    </vt:vector>
  </TitlesOfParts>
  <Company>Cisco Systems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Size 30PT</dc:title>
  <dc:subject>ITE 5.0 Planning Guide.pptx</dc:subject>
  <dc:creator>Cisco Networking Academy</dc:creator>
  <cp:lastModifiedBy>Rodrigo Floriano</cp:lastModifiedBy>
  <cp:revision>1037</cp:revision>
  <cp:lastPrinted>1999-01-27T00:54:54Z</cp:lastPrinted>
  <dcterms:created xsi:type="dcterms:W3CDTF">2008-06-05T18:08:35Z</dcterms:created>
  <dcterms:modified xsi:type="dcterms:W3CDTF">2013-10-07T00:58:43Z</dcterms:modified>
</cp:coreProperties>
</file>